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50" r:id="rId1"/>
  </p:sldMasterIdLst>
  <p:notesMasterIdLst>
    <p:notesMasterId r:id="rId50"/>
  </p:notesMasterIdLst>
  <p:sldIdLst>
    <p:sldId id="256" r:id="rId2"/>
    <p:sldId id="257" r:id="rId3"/>
    <p:sldId id="290" r:id="rId4"/>
    <p:sldId id="291" r:id="rId5"/>
    <p:sldId id="311" r:id="rId6"/>
    <p:sldId id="292" r:id="rId7"/>
    <p:sldId id="293" r:id="rId8"/>
    <p:sldId id="294" r:id="rId9"/>
    <p:sldId id="296" r:id="rId10"/>
    <p:sldId id="297" r:id="rId11"/>
    <p:sldId id="298" r:id="rId12"/>
    <p:sldId id="299" r:id="rId13"/>
    <p:sldId id="300" r:id="rId14"/>
    <p:sldId id="301" r:id="rId15"/>
    <p:sldId id="312" r:id="rId16"/>
    <p:sldId id="302" r:id="rId17"/>
    <p:sldId id="303" r:id="rId18"/>
    <p:sldId id="304" r:id="rId19"/>
    <p:sldId id="305" r:id="rId20"/>
    <p:sldId id="306" r:id="rId21"/>
    <p:sldId id="313" r:id="rId22"/>
    <p:sldId id="307" r:id="rId23"/>
    <p:sldId id="314" r:id="rId24"/>
    <p:sldId id="309" r:id="rId25"/>
    <p:sldId id="308" r:id="rId26"/>
    <p:sldId id="315" r:id="rId27"/>
    <p:sldId id="325" r:id="rId28"/>
    <p:sldId id="316" r:id="rId29"/>
    <p:sldId id="317" r:id="rId30"/>
    <p:sldId id="318" r:id="rId31"/>
    <p:sldId id="319" r:id="rId32"/>
    <p:sldId id="320" r:id="rId33"/>
    <p:sldId id="321" r:id="rId34"/>
    <p:sldId id="322" r:id="rId35"/>
    <p:sldId id="323" r:id="rId36"/>
    <p:sldId id="324" r:id="rId37"/>
    <p:sldId id="326" r:id="rId38"/>
    <p:sldId id="327" r:id="rId39"/>
    <p:sldId id="328" r:id="rId40"/>
    <p:sldId id="329" r:id="rId41"/>
    <p:sldId id="330" r:id="rId42"/>
    <p:sldId id="331" r:id="rId43"/>
    <p:sldId id="332" r:id="rId44"/>
    <p:sldId id="333" r:id="rId45"/>
    <p:sldId id="334" r:id="rId46"/>
    <p:sldId id="335" r:id="rId47"/>
    <p:sldId id="336" r:id="rId48"/>
    <p:sldId id="337" r:id="rId4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E7BC8D-0D23-4E99-A3BA-4DC6C08906F6}">
  <a:tblStyle styleId="{71E7BC8D-0D23-4E99-A3BA-4DC6C08906F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68267298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ecbf517406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ecbf517406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5584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9"/>
        <p:cNvGrpSpPr/>
        <p:nvPr/>
      </p:nvGrpSpPr>
      <p:grpSpPr>
        <a:xfrm>
          <a:off x="0" y="0"/>
          <a:ext cx="0" cy="0"/>
          <a:chOff x="0" y="0"/>
          <a:chExt cx="0" cy="0"/>
        </a:xfrm>
      </p:grpSpPr>
      <p:sp>
        <p:nvSpPr>
          <p:cNvPr id="1600" name="Google Shape;1600;geddf0bb2d0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1" name="Google Shape;1601;geddf0bb2d0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1353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9"/>
        <p:cNvGrpSpPr/>
        <p:nvPr/>
      </p:nvGrpSpPr>
      <p:grpSpPr>
        <a:xfrm>
          <a:off x="0" y="0"/>
          <a:ext cx="0" cy="0"/>
          <a:chOff x="0" y="0"/>
          <a:chExt cx="0" cy="0"/>
        </a:xfrm>
      </p:grpSpPr>
      <p:sp>
        <p:nvSpPr>
          <p:cNvPr id="1600" name="Google Shape;1600;geddf0bb2d0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1" name="Google Shape;1601;geddf0bb2d0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1270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9"/>
        <p:cNvGrpSpPr/>
        <p:nvPr/>
      </p:nvGrpSpPr>
      <p:grpSpPr>
        <a:xfrm>
          <a:off x="0" y="0"/>
          <a:ext cx="0" cy="0"/>
          <a:chOff x="0" y="0"/>
          <a:chExt cx="0" cy="0"/>
        </a:xfrm>
      </p:grpSpPr>
      <p:sp>
        <p:nvSpPr>
          <p:cNvPr id="1600" name="Google Shape;1600;geddf0bb2d0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1" name="Google Shape;1601;geddf0bb2d0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2180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9"/>
        <p:cNvGrpSpPr/>
        <p:nvPr/>
      </p:nvGrpSpPr>
      <p:grpSpPr>
        <a:xfrm>
          <a:off x="0" y="0"/>
          <a:ext cx="0" cy="0"/>
          <a:chOff x="0" y="0"/>
          <a:chExt cx="0" cy="0"/>
        </a:xfrm>
      </p:grpSpPr>
      <p:sp>
        <p:nvSpPr>
          <p:cNvPr id="1600" name="Google Shape;1600;geddf0bb2d0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1" name="Google Shape;1601;geddf0bb2d0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0454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9"/>
        <p:cNvGrpSpPr/>
        <p:nvPr/>
      </p:nvGrpSpPr>
      <p:grpSpPr>
        <a:xfrm>
          <a:off x="0" y="0"/>
          <a:ext cx="0" cy="0"/>
          <a:chOff x="0" y="0"/>
          <a:chExt cx="0" cy="0"/>
        </a:xfrm>
      </p:grpSpPr>
      <p:sp>
        <p:nvSpPr>
          <p:cNvPr id="1600" name="Google Shape;1600;geddf0bb2d0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1" name="Google Shape;1601;geddf0bb2d0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21876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9"/>
        <p:cNvGrpSpPr/>
        <p:nvPr/>
      </p:nvGrpSpPr>
      <p:grpSpPr>
        <a:xfrm>
          <a:off x="0" y="0"/>
          <a:ext cx="0" cy="0"/>
          <a:chOff x="0" y="0"/>
          <a:chExt cx="0" cy="0"/>
        </a:xfrm>
      </p:grpSpPr>
      <p:sp>
        <p:nvSpPr>
          <p:cNvPr id="1600" name="Google Shape;1600;geddf0bb2d0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1" name="Google Shape;1601;geddf0bb2d0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99916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9"/>
        <p:cNvGrpSpPr/>
        <p:nvPr/>
      </p:nvGrpSpPr>
      <p:grpSpPr>
        <a:xfrm>
          <a:off x="0" y="0"/>
          <a:ext cx="0" cy="0"/>
          <a:chOff x="0" y="0"/>
          <a:chExt cx="0" cy="0"/>
        </a:xfrm>
      </p:grpSpPr>
      <p:sp>
        <p:nvSpPr>
          <p:cNvPr id="1600" name="Google Shape;1600;geddf0bb2d0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1" name="Google Shape;1601;geddf0bb2d0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90779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9"/>
        <p:cNvGrpSpPr/>
        <p:nvPr/>
      </p:nvGrpSpPr>
      <p:grpSpPr>
        <a:xfrm>
          <a:off x="0" y="0"/>
          <a:ext cx="0" cy="0"/>
          <a:chOff x="0" y="0"/>
          <a:chExt cx="0" cy="0"/>
        </a:xfrm>
      </p:grpSpPr>
      <p:sp>
        <p:nvSpPr>
          <p:cNvPr id="1600" name="Google Shape;1600;geddf0bb2d0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1" name="Google Shape;1601;geddf0bb2d0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16674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9"/>
        <p:cNvGrpSpPr/>
        <p:nvPr/>
      </p:nvGrpSpPr>
      <p:grpSpPr>
        <a:xfrm>
          <a:off x="0" y="0"/>
          <a:ext cx="0" cy="0"/>
          <a:chOff x="0" y="0"/>
          <a:chExt cx="0" cy="0"/>
        </a:xfrm>
      </p:grpSpPr>
      <p:sp>
        <p:nvSpPr>
          <p:cNvPr id="1600" name="Google Shape;1600;geddf0bb2d0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1" name="Google Shape;1601;geddf0bb2d0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20354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9"/>
        <p:cNvGrpSpPr/>
        <p:nvPr/>
      </p:nvGrpSpPr>
      <p:grpSpPr>
        <a:xfrm>
          <a:off x="0" y="0"/>
          <a:ext cx="0" cy="0"/>
          <a:chOff x="0" y="0"/>
          <a:chExt cx="0" cy="0"/>
        </a:xfrm>
      </p:grpSpPr>
      <p:sp>
        <p:nvSpPr>
          <p:cNvPr id="1600" name="Google Shape;1600;geddf0bb2d0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1" name="Google Shape;1601;geddf0bb2d0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7153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93d42c1dd5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93d42c1dd5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0552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9"/>
        <p:cNvGrpSpPr/>
        <p:nvPr/>
      </p:nvGrpSpPr>
      <p:grpSpPr>
        <a:xfrm>
          <a:off x="0" y="0"/>
          <a:ext cx="0" cy="0"/>
          <a:chOff x="0" y="0"/>
          <a:chExt cx="0" cy="0"/>
        </a:xfrm>
      </p:grpSpPr>
      <p:sp>
        <p:nvSpPr>
          <p:cNvPr id="1600" name="Google Shape;1600;geddf0bb2d0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1" name="Google Shape;1601;geddf0bb2d0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64111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9"/>
        <p:cNvGrpSpPr/>
        <p:nvPr/>
      </p:nvGrpSpPr>
      <p:grpSpPr>
        <a:xfrm>
          <a:off x="0" y="0"/>
          <a:ext cx="0" cy="0"/>
          <a:chOff x="0" y="0"/>
          <a:chExt cx="0" cy="0"/>
        </a:xfrm>
      </p:grpSpPr>
      <p:sp>
        <p:nvSpPr>
          <p:cNvPr id="1600" name="Google Shape;1600;geddf0bb2d0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1" name="Google Shape;1601;geddf0bb2d0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1803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9"/>
        <p:cNvGrpSpPr/>
        <p:nvPr/>
      </p:nvGrpSpPr>
      <p:grpSpPr>
        <a:xfrm>
          <a:off x="0" y="0"/>
          <a:ext cx="0" cy="0"/>
          <a:chOff x="0" y="0"/>
          <a:chExt cx="0" cy="0"/>
        </a:xfrm>
      </p:grpSpPr>
      <p:sp>
        <p:nvSpPr>
          <p:cNvPr id="1600" name="Google Shape;1600;geddf0bb2d0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1" name="Google Shape;1601;geddf0bb2d0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3190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9"/>
        <p:cNvGrpSpPr/>
        <p:nvPr/>
      </p:nvGrpSpPr>
      <p:grpSpPr>
        <a:xfrm>
          <a:off x="0" y="0"/>
          <a:ext cx="0" cy="0"/>
          <a:chOff x="0" y="0"/>
          <a:chExt cx="0" cy="0"/>
        </a:xfrm>
      </p:grpSpPr>
      <p:sp>
        <p:nvSpPr>
          <p:cNvPr id="1600" name="Google Shape;1600;geddf0bb2d0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1" name="Google Shape;1601;geddf0bb2d0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2291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9"/>
        <p:cNvGrpSpPr/>
        <p:nvPr/>
      </p:nvGrpSpPr>
      <p:grpSpPr>
        <a:xfrm>
          <a:off x="0" y="0"/>
          <a:ext cx="0" cy="0"/>
          <a:chOff x="0" y="0"/>
          <a:chExt cx="0" cy="0"/>
        </a:xfrm>
      </p:grpSpPr>
      <p:sp>
        <p:nvSpPr>
          <p:cNvPr id="1600" name="Google Shape;1600;geddf0bb2d0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1" name="Google Shape;1601;geddf0bb2d0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8625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9"/>
        <p:cNvGrpSpPr/>
        <p:nvPr/>
      </p:nvGrpSpPr>
      <p:grpSpPr>
        <a:xfrm>
          <a:off x="0" y="0"/>
          <a:ext cx="0" cy="0"/>
          <a:chOff x="0" y="0"/>
          <a:chExt cx="0" cy="0"/>
        </a:xfrm>
      </p:grpSpPr>
      <p:sp>
        <p:nvSpPr>
          <p:cNvPr id="1600" name="Google Shape;1600;geddf0bb2d0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1" name="Google Shape;1601;geddf0bb2d0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8265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9"/>
        <p:cNvGrpSpPr/>
        <p:nvPr/>
      </p:nvGrpSpPr>
      <p:grpSpPr>
        <a:xfrm>
          <a:off x="0" y="0"/>
          <a:ext cx="0" cy="0"/>
          <a:chOff x="0" y="0"/>
          <a:chExt cx="0" cy="0"/>
        </a:xfrm>
      </p:grpSpPr>
      <p:sp>
        <p:nvSpPr>
          <p:cNvPr id="1600" name="Google Shape;1600;geddf0bb2d0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1" name="Google Shape;1601;geddf0bb2d0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4516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9"/>
        <p:cNvGrpSpPr/>
        <p:nvPr/>
      </p:nvGrpSpPr>
      <p:grpSpPr>
        <a:xfrm>
          <a:off x="0" y="0"/>
          <a:ext cx="0" cy="0"/>
          <a:chOff x="0" y="0"/>
          <a:chExt cx="0" cy="0"/>
        </a:xfrm>
      </p:grpSpPr>
      <p:sp>
        <p:nvSpPr>
          <p:cNvPr id="1600" name="Google Shape;1600;geddf0bb2d0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1" name="Google Shape;1601;geddf0bb2d0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0887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9"/>
        <p:cNvGrpSpPr/>
        <p:nvPr/>
      </p:nvGrpSpPr>
      <p:grpSpPr>
        <a:xfrm>
          <a:off x="0" y="0"/>
          <a:ext cx="0" cy="0"/>
          <a:chOff x="0" y="0"/>
          <a:chExt cx="0" cy="0"/>
        </a:xfrm>
      </p:grpSpPr>
      <p:sp>
        <p:nvSpPr>
          <p:cNvPr id="1600" name="Google Shape;1600;geddf0bb2d0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1" name="Google Shape;1601;geddf0bb2d0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7029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13335" y="601724"/>
            <a:ext cx="6477805" cy="1906073"/>
          </a:xfrm>
        </p:spPr>
        <p:txBody>
          <a:bodyPr bIns="0" anchor="b">
            <a:normAutofit/>
          </a:bodyPr>
          <a:lstStyle>
            <a:lvl1pPr algn="l">
              <a:defRPr sz="4950"/>
            </a:lvl1pPr>
          </a:lstStyle>
          <a:p>
            <a:r>
              <a:rPr lang="en-US"/>
              <a:t>Click to edit Master title style</a:t>
            </a:r>
            <a:endParaRPr lang="en-US" dirty="0"/>
          </a:p>
        </p:txBody>
      </p:sp>
      <p:sp>
        <p:nvSpPr>
          <p:cNvPr id="3" name="Subtitle 2"/>
          <p:cNvSpPr>
            <a:spLocks noGrp="1"/>
          </p:cNvSpPr>
          <p:nvPr>
            <p:ph type="subTitle" idx="1"/>
          </p:nvPr>
        </p:nvSpPr>
        <p:spPr>
          <a:xfrm>
            <a:off x="1813335" y="2648403"/>
            <a:ext cx="6477804" cy="733216"/>
          </a:xfrm>
        </p:spPr>
        <p:txBody>
          <a:bodyPr tIns="91440" bIns="91440">
            <a:normAutofit/>
          </a:bodyPr>
          <a:lstStyle>
            <a:lvl1pPr marL="0" indent="0" algn="l">
              <a:buNone/>
              <a:defRPr sz="1350" b="0" cap="all" baseline="0">
                <a:solidFill>
                  <a:schemeClr val="tx1"/>
                </a:solidFill>
              </a:defRPr>
            </a:lvl1pPr>
            <a:lvl2pPr marL="342900" indent="0" algn="ctr">
              <a:buNone/>
              <a:defRPr sz="135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6/5/2023</a:t>
            </a:fld>
            <a:endParaRPr lang="en-US" dirty="0"/>
          </a:p>
        </p:txBody>
      </p:sp>
      <p:sp>
        <p:nvSpPr>
          <p:cNvPr id="5" name="Footer Placeholder 4"/>
          <p:cNvSpPr>
            <a:spLocks noGrp="1"/>
          </p:cNvSpPr>
          <p:nvPr>
            <p:ph type="ftr" sz="quarter" idx="11"/>
          </p:nvPr>
        </p:nvSpPr>
        <p:spPr>
          <a:xfrm>
            <a:off x="1812376" y="246981"/>
            <a:ext cx="3730436" cy="231901"/>
          </a:xfrm>
        </p:spPr>
        <p:txBody>
          <a:bodyPr/>
          <a:lstStyle/>
          <a:p>
            <a:endParaRPr lang="en-US" dirty="0"/>
          </a:p>
        </p:txBody>
      </p:sp>
      <p:sp>
        <p:nvSpPr>
          <p:cNvPr id="6" name="Slide Number Placeholder 5"/>
          <p:cNvSpPr>
            <a:spLocks noGrp="1"/>
          </p:cNvSpPr>
          <p:nvPr>
            <p:ph type="sldNum" sz="quarter" idx="12"/>
          </p:nvPr>
        </p:nvSpPr>
        <p:spPr>
          <a:xfrm>
            <a:off x="1078249" y="599230"/>
            <a:ext cx="608264" cy="377684"/>
          </a:xfrm>
        </p:spPr>
        <p:txBody>
          <a:bodyPr/>
          <a:lstStyle/>
          <a:p>
            <a:fld id="{4FAB73BC-B049-4115-A692-8D63A059BFB8}" type="slidenum">
              <a:rPr lang="en-US" smtClean="0"/>
              <a:t>‹#›</a:t>
            </a:fld>
            <a:endParaRPr lang="en-US" dirty="0"/>
          </a:p>
        </p:txBody>
      </p:sp>
      <p:cxnSp>
        <p:nvCxnSpPr>
          <p:cNvPr id="15" name="Straight Connector 14"/>
          <p:cNvCxnSpPr/>
          <p:nvPr/>
        </p:nvCxnSpPr>
        <p:spPr>
          <a:xfrm>
            <a:off x="1813335" y="2646407"/>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1918139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6/5/2023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26" name="Straight Connector 25"/>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9955369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79333" y="599230"/>
            <a:ext cx="1211807" cy="3494917"/>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83504" y="599230"/>
            <a:ext cx="5871623" cy="34949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6/5/2023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5" name="Straight Connector 14"/>
          <p:cNvCxnSpPr/>
          <p:nvPr/>
        </p:nvCxnSpPr>
        <p:spPr>
          <a:xfrm>
            <a:off x="7079333" y="599230"/>
            <a:ext cx="0" cy="3494917"/>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7263477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8"/>
        <p:cNvGrpSpPr/>
        <p:nvPr/>
      </p:nvGrpSpPr>
      <p:grpSpPr>
        <a:xfrm>
          <a:off x="0" y="0"/>
          <a:ext cx="0" cy="0"/>
          <a:chOff x="0" y="0"/>
          <a:chExt cx="0" cy="0"/>
        </a:xfrm>
      </p:grpSpPr>
      <p:sp>
        <p:nvSpPr>
          <p:cNvPr id="59" name="Google Shape;59;p4"/>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60" name="Google Shape;60;p4"/>
          <p:cNvSpPr txBox="1">
            <a:spLocks noGrp="1"/>
          </p:cNvSpPr>
          <p:nvPr>
            <p:ph type="body" idx="1"/>
          </p:nvPr>
        </p:nvSpPr>
        <p:spPr>
          <a:xfrm>
            <a:off x="1073700" y="1297400"/>
            <a:ext cx="6996600" cy="33279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Char char="●"/>
              <a:defRPr/>
            </a:lvl1pPr>
            <a:lvl2pPr marL="914400" lvl="1" indent="-317500">
              <a:lnSpc>
                <a:spcPct val="100000"/>
              </a:lnSpc>
              <a:spcBef>
                <a:spcPts val="1600"/>
              </a:spcBef>
              <a:spcAft>
                <a:spcPts val="0"/>
              </a:spcAft>
              <a:buSzPts val="1400"/>
              <a:buChar char="○"/>
              <a:defRPr/>
            </a:lvl2pPr>
            <a:lvl3pPr marL="1371600" lvl="2" indent="-317500">
              <a:lnSpc>
                <a:spcPct val="100000"/>
              </a:lnSpc>
              <a:spcBef>
                <a:spcPts val="1600"/>
              </a:spcBef>
              <a:spcAft>
                <a:spcPts val="0"/>
              </a:spcAft>
              <a:buSzPts val="1400"/>
              <a:buChar char="■"/>
              <a:defRPr/>
            </a:lvl3pPr>
            <a:lvl4pPr marL="1828800" lvl="3" indent="-317500">
              <a:lnSpc>
                <a:spcPct val="100000"/>
              </a:lnSpc>
              <a:spcBef>
                <a:spcPts val="1600"/>
              </a:spcBef>
              <a:spcAft>
                <a:spcPts val="0"/>
              </a:spcAft>
              <a:buSzPts val="1400"/>
              <a:buChar char="●"/>
              <a:defRPr/>
            </a:lvl4pPr>
            <a:lvl5pPr marL="2286000" lvl="4" indent="-317500">
              <a:lnSpc>
                <a:spcPct val="100000"/>
              </a:lnSpc>
              <a:spcBef>
                <a:spcPts val="1600"/>
              </a:spcBef>
              <a:spcAft>
                <a:spcPts val="0"/>
              </a:spcAft>
              <a:buSzPts val="1400"/>
              <a:buChar char="○"/>
              <a:defRPr/>
            </a:lvl5pPr>
            <a:lvl6pPr marL="2743200" lvl="5" indent="-317500">
              <a:lnSpc>
                <a:spcPct val="100000"/>
              </a:lnSpc>
              <a:spcBef>
                <a:spcPts val="1600"/>
              </a:spcBef>
              <a:spcAft>
                <a:spcPts val="0"/>
              </a:spcAft>
              <a:buSzPts val="1400"/>
              <a:buChar char="■"/>
              <a:defRPr/>
            </a:lvl6pPr>
            <a:lvl7pPr marL="3200400" lvl="6" indent="-317500">
              <a:lnSpc>
                <a:spcPct val="100000"/>
              </a:lnSpc>
              <a:spcBef>
                <a:spcPts val="1600"/>
              </a:spcBef>
              <a:spcAft>
                <a:spcPts val="0"/>
              </a:spcAft>
              <a:buSzPts val="1400"/>
              <a:buChar char="●"/>
              <a:defRPr/>
            </a:lvl7pPr>
            <a:lvl8pPr marL="3657600" lvl="7" indent="-317500">
              <a:lnSpc>
                <a:spcPct val="100000"/>
              </a:lnSpc>
              <a:spcBef>
                <a:spcPts val="1600"/>
              </a:spcBef>
              <a:spcAft>
                <a:spcPts val="0"/>
              </a:spcAft>
              <a:buSzPts val="1400"/>
              <a:buChar char="○"/>
              <a:defRPr/>
            </a:lvl8pPr>
            <a:lvl9pPr marL="4114800" lvl="8" indent="-317500">
              <a:lnSpc>
                <a:spcPct val="100000"/>
              </a:lnSpc>
              <a:spcBef>
                <a:spcPts val="1600"/>
              </a:spcBef>
              <a:spcAft>
                <a:spcPts val="1600"/>
              </a:spcAft>
              <a:buSzPts val="1400"/>
              <a:buChar char="■"/>
              <a:defRPr/>
            </a:lvl9pPr>
          </a:lstStyle>
          <a:p>
            <a:endParaRPr/>
          </a:p>
        </p:txBody>
      </p:sp>
    </p:spTree>
    <p:extLst>
      <p:ext uri="{BB962C8B-B14F-4D97-AF65-F5344CB8AC3E}">
        <p14:creationId xmlns:p14="http://schemas.microsoft.com/office/powerpoint/2010/main" val="1400353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6/5/2023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cxnSp>
        <p:nvCxnSpPr>
          <p:cNvPr id="33" name="Straight Connector 32"/>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2379379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90679" y="1317097"/>
            <a:ext cx="6482366" cy="1415963"/>
          </a:xfrm>
        </p:spPr>
        <p:txBody>
          <a:bodyPr anchor="b">
            <a:normAutofit/>
          </a:bodyPr>
          <a:lstStyle>
            <a:lvl1pPr algn="l">
              <a:defRPr sz="2700"/>
            </a:lvl1pPr>
          </a:lstStyle>
          <a:p>
            <a:r>
              <a:rPr lang="en-US"/>
              <a:t>Click to edit Master title style</a:t>
            </a:r>
            <a:endParaRPr lang="en-US" dirty="0"/>
          </a:p>
        </p:txBody>
      </p:sp>
      <p:sp>
        <p:nvSpPr>
          <p:cNvPr id="3" name="Text Placeholder 2"/>
          <p:cNvSpPr>
            <a:spLocks noGrp="1"/>
          </p:cNvSpPr>
          <p:nvPr>
            <p:ph type="body" idx="1"/>
          </p:nvPr>
        </p:nvSpPr>
        <p:spPr>
          <a:xfrm>
            <a:off x="1090679" y="2854647"/>
            <a:ext cx="6472835" cy="759697"/>
          </a:xfrm>
        </p:spPr>
        <p:txBody>
          <a:bodyPr tIns="91440">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6/5/2023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5" name="Straight Connector 14"/>
          <p:cNvCxnSpPr/>
          <p:nvPr/>
        </p:nvCxnSpPr>
        <p:spPr>
          <a:xfrm>
            <a:off x="1090679" y="2853739"/>
            <a:ext cx="64728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109072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86913" y="603667"/>
            <a:ext cx="7204226" cy="79447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85498" y="1508159"/>
            <a:ext cx="3483864" cy="25864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10328" y="1513007"/>
            <a:ext cx="3483864" cy="2581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6/5/2023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cxnSp>
        <p:nvCxnSpPr>
          <p:cNvPr id="35" name="Straight Connector 3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4017783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85394" y="603123"/>
            <a:ext cx="7205746" cy="79223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85393" y="1514662"/>
            <a:ext cx="3483864" cy="601457"/>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085393" y="2118202"/>
            <a:ext cx="3483864" cy="19833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9272" y="1517253"/>
            <a:ext cx="3483864" cy="601678"/>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09272" y="2116119"/>
            <a:ext cx="3483864" cy="19780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6/5/2023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cxnSp>
        <p:nvCxnSpPr>
          <p:cNvPr id="29" name="Straight Connector 28"/>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8182830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6/5/2023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cxnSp>
        <p:nvCxnSpPr>
          <p:cNvPr id="25" name="Straight Connector 2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5975167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t>6/5/2023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75807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3504" y="599230"/>
            <a:ext cx="2454824" cy="1685338"/>
          </a:xfrm>
        </p:spPr>
        <p:txBody>
          <a:bodyPr anchor="b">
            <a:normAutofit/>
          </a:bodyPr>
          <a:lstStyle>
            <a:lvl1pPr algn="l">
              <a:defRPr sz="1800"/>
            </a:lvl1pPr>
          </a:lstStyle>
          <a:p>
            <a:r>
              <a:rPr lang="en-US"/>
              <a:t>Click to edit Master title style</a:t>
            </a:r>
            <a:endParaRPr lang="en-US" dirty="0"/>
          </a:p>
        </p:txBody>
      </p:sp>
      <p:sp>
        <p:nvSpPr>
          <p:cNvPr id="3" name="Content Placeholder 2"/>
          <p:cNvSpPr>
            <a:spLocks noGrp="1"/>
          </p:cNvSpPr>
          <p:nvPr>
            <p:ph idx="1"/>
          </p:nvPr>
        </p:nvSpPr>
        <p:spPr>
          <a:xfrm>
            <a:off x="3782785" y="599230"/>
            <a:ext cx="4509353" cy="349412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83504" y="2404119"/>
            <a:ext cx="2456260" cy="1686136"/>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2ABBEA6-7C60-4B02-AE87-00D78D8422AF}" type="datetimeFigureOut">
              <a:rPr lang="en-US" smtClean="0"/>
              <a:t>6/5/2023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7" name="Straight Connector 16"/>
          <p:cNvCxnSpPr/>
          <p:nvPr/>
        </p:nvCxnSpPr>
        <p:spPr>
          <a:xfrm>
            <a:off x="1086210" y="2404118"/>
            <a:ext cx="245211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511424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5608041" y="361628"/>
            <a:ext cx="3055900" cy="3861826"/>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088405" y="847135"/>
            <a:ext cx="4149246" cy="1372938"/>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3292" y="841907"/>
            <a:ext cx="2093378" cy="2899745"/>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087747" y="2359494"/>
            <a:ext cx="4143303" cy="1502807"/>
          </a:xfrm>
        </p:spPr>
        <p:txBody>
          <a:bodyPr>
            <a:normAutofit/>
          </a:bodyPr>
          <a:lstStyle>
            <a:lvl1pPr marL="0" indent="0" algn="l">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1085537" y="4102393"/>
            <a:ext cx="4145513" cy="240092"/>
          </a:xfrm>
        </p:spPr>
        <p:txBody>
          <a:bodyPr/>
          <a:lstStyle>
            <a:lvl1pPr algn="l">
              <a:defRPr/>
            </a:lvl1pPr>
          </a:lstStyle>
          <a:p>
            <a:fld id="{C9CAD897-D46E-4AD2-BD9B-49DD3E640873}" type="datetimeFigureOut">
              <a:rPr lang="en-US" smtClean="0"/>
              <a:t>6/5/2023</a:t>
            </a:fld>
            <a:endParaRPr lang="en-US" dirty="0"/>
          </a:p>
        </p:txBody>
      </p:sp>
      <p:sp>
        <p:nvSpPr>
          <p:cNvPr id="6" name="Footer Placeholder 5"/>
          <p:cNvSpPr>
            <a:spLocks noGrp="1"/>
          </p:cNvSpPr>
          <p:nvPr>
            <p:ph type="ftr" sz="quarter" idx="11"/>
          </p:nvPr>
        </p:nvSpPr>
        <p:spPr>
          <a:xfrm>
            <a:off x="1085537" y="238981"/>
            <a:ext cx="4155753" cy="240698"/>
          </a:xfrm>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cxnSp>
        <p:nvCxnSpPr>
          <p:cNvPr id="31" name="Straight Connector 30"/>
          <p:cNvCxnSpPr/>
          <p:nvPr/>
        </p:nvCxnSpPr>
        <p:spPr>
          <a:xfrm>
            <a:off x="1085537" y="2357704"/>
            <a:ext cx="414551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8887333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514607"/>
            <a:ext cx="9144000" cy="3079456"/>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4594860"/>
            <a:ext cx="9144000" cy="557213"/>
          </a:xfrm>
          <a:prstGeom prst="rect">
            <a:avLst/>
          </a:prstGeom>
        </p:spPr>
      </p:pic>
      <p:sp>
        <p:nvSpPr>
          <p:cNvPr id="2" name="Title Placeholder 1"/>
          <p:cNvSpPr>
            <a:spLocks noGrp="1"/>
          </p:cNvSpPr>
          <p:nvPr>
            <p:ph type="title"/>
          </p:nvPr>
        </p:nvSpPr>
        <p:spPr>
          <a:xfrm>
            <a:off x="1088685" y="603390"/>
            <a:ext cx="7202456" cy="78692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88685" y="1511799"/>
            <a:ext cx="7202456" cy="25879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65604" y="247778"/>
            <a:ext cx="2625536" cy="231901"/>
          </a:xfrm>
          <a:prstGeom prst="rect">
            <a:avLst/>
          </a:prstGeom>
        </p:spPr>
        <p:txBody>
          <a:bodyPr vert="horz" lIns="91440" tIns="45720" rIns="91440" bIns="45720" rtlCol="0" anchor="ctr"/>
          <a:lstStyle>
            <a:lvl1pPr algn="r">
              <a:defRPr sz="750">
                <a:solidFill>
                  <a:schemeClr val="tx1">
                    <a:tint val="75000"/>
                  </a:schemeClr>
                </a:solidFill>
              </a:defRPr>
            </a:lvl1pPr>
          </a:lstStyle>
          <a:p>
            <a:fld id="{98624D31-43A5-475A-80CF-332C9F6DCF35}" type="datetimeFigureOut">
              <a:rPr lang="en-US" smtClean="0"/>
              <a:t>6/5/2023</a:t>
            </a:fld>
            <a:endParaRPr lang="en-US" dirty="0"/>
          </a:p>
        </p:txBody>
      </p:sp>
      <p:sp>
        <p:nvSpPr>
          <p:cNvPr id="5" name="Footer Placeholder 4"/>
          <p:cNvSpPr>
            <a:spLocks noGrp="1"/>
          </p:cNvSpPr>
          <p:nvPr>
            <p:ph type="ftr" sz="quarter" idx="3"/>
          </p:nvPr>
        </p:nvSpPr>
        <p:spPr>
          <a:xfrm>
            <a:off x="1088684" y="246981"/>
            <a:ext cx="4454127" cy="231901"/>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60046" y="599230"/>
            <a:ext cx="608264" cy="377684"/>
          </a:xfrm>
          <a:prstGeom prst="rect">
            <a:avLst/>
          </a:prstGeom>
        </p:spPr>
        <p:txBody>
          <a:bodyPr vert="horz" lIns="91440" tIns="45720" rIns="91440" bIns="45720" rtlCol="0" anchor="t"/>
          <a:lstStyle>
            <a:lvl1pPr algn="r">
              <a:defRPr sz="2100">
                <a:solidFill>
                  <a:schemeClr val="accent1"/>
                </a:solidFill>
              </a:defRPr>
            </a:lvl1pPr>
          </a:lstStyle>
          <a:p>
            <a:fld id="{4FAB73BC-B049-4115-A692-8D63A059BFB8}" type="slidenum">
              <a:rPr lang="en-US" smtClean="0"/>
              <a:pPr/>
              <a:t>‹#›</a:t>
            </a:fld>
            <a:endParaRPr lang="en-US" dirty="0"/>
          </a:p>
        </p:txBody>
      </p:sp>
      <p:cxnSp>
        <p:nvCxnSpPr>
          <p:cNvPr id="10" name="Straight Connector 9"/>
          <p:cNvCxnSpPr/>
          <p:nvPr/>
        </p:nvCxnSpPr>
        <p:spPr>
          <a:xfrm>
            <a:off x="0" y="4596310"/>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9795095"/>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Lst>
  <p:hf sldNum="0" hdr="0" ftr="0" dt="0"/>
  <p:txStyles>
    <p:titleStyle>
      <a:lvl1pPr algn="l" defTabSz="685800" rtl="0" eaLnBrk="1" latinLnBrk="0" hangingPunct="1">
        <a:lnSpc>
          <a:spcPct val="90000"/>
        </a:lnSpc>
        <a:spcBef>
          <a:spcPct val="0"/>
        </a:spcBef>
        <a:buNone/>
        <a:defRPr sz="2400" b="0" i="0" kern="1200" cap="all">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SzPct val="100000"/>
        <a:buFont typeface="Arial" panose="020B0604020202020204" pitchFamily="34" charset="0"/>
        <a:buChar char="•"/>
        <a:defRPr sz="1500" kern="120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350" kern="1200" cap="none"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050" kern="1200" cap="none"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17" name="object 3"/>
          <p:cNvPicPr/>
          <p:nvPr/>
        </p:nvPicPr>
        <p:blipFill>
          <a:blip r:embed="rId3" cstate="print"/>
          <a:stretch>
            <a:fillRect/>
          </a:stretch>
        </p:blipFill>
        <p:spPr>
          <a:xfrm>
            <a:off x="171446" y="152398"/>
            <a:ext cx="1549942" cy="1574802"/>
          </a:xfrm>
          <a:prstGeom prst="rect">
            <a:avLst/>
          </a:prstGeom>
        </p:spPr>
      </p:pic>
      <p:pic>
        <p:nvPicPr>
          <p:cNvPr id="20" name="object 4"/>
          <p:cNvPicPr/>
          <p:nvPr/>
        </p:nvPicPr>
        <p:blipFill>
          <a:blip r:embed="rId4" cstate="print"/>
          <a:stretch>
            <a:fillRect/>
          </a:stretch>
        </p:blipFill>
        <p:spPr>
          <a:xfrm>
            <a:off x="7557445" y="82550"/>
            <a:ext cx="1537243" cy="1720850"/>
          </a:xfrm>
          <a:prstGeom prst="rect">
            <a:avLst/>
          </a:prstGeom>
        </p:spPr>
      </p:pic>
      <p:sp>
        <p:nvSpPr>
          <p:cNvPr id="21" name="object 8"/>
          <p:cNvSpPr txBox="1">
            <a:spLocks/>
          </p:cNvSpPr>
          <p:nvPr/>
        </p:nvSpPr>
        <p:spPr>
          <a:xfrm>
            <a:off x="832007" y="555719"/>
            <a:ext cx="7602121" cy="768159"/>
          </a:xfrm>
          <a:prstGeom prst="rect">
            <a:avLst/>
          </a:prstGeom>
          <a:noFill/>
          <a:ln>
            <a:noFill/>
          </a:ln>
        </p:spPr>
        <p:txBody>
          <a:bodyPr spcFirstLastPara="1" vert="horz" wrap="square" lIns="0" tIns="16510" rIns="0" bIns="0" rtlCol="0" anchor="b" anchorCtr="0">
            <a:sp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8400"/>
              <a:buFont typeface="Sacramento"/>
              <a:buNone/>
              <a:defRPr sz="8400" b="0" i="0" u="none" strike="noStrike" cap="none">
                <a:solidFill>
                  <a:schemeClr val="dk1"/>
                </a:solidFill>
                <a:latin typeface="Sacramento"/>
                <a:ea typeface="Sacramento"/>
                <a:cs typeface="Sacramento"/>
                <a:sym typeface="Sacramento"/>
              </a:defRPr>
            </a:lvl1pPr>
            <a:lvl2pPr marR="0" lvl="1" algn="ctr" rtl="0">
              <a:lnSpc>
                <a:spcPct val="80000"/>
              </a:lnSpc>
              <a:spcBef>
                <a:spcPts val="0"/>
              </a:spcBef>
              <a:spcAft>
                <a:spcPts val="0"/>
              </a:spcAft>
              <a:buClr>
                <a:schemeClr val="dk1"/>
              </a:buClr>
              <a:buSzPts val="8400"/>
              <a:buFont typeface="Sacramento"/>
              <a:buNone/>
              <a:defRPr sz="8400" b="0" i="0" u="none" strike="noStrike" cap="none">
                <a:solidFill>
                  <a:schemeClr val="dk1"/>
                </a:solidFill>
                <a:latin typeface="Sacramento"/>
                <a:ea typeface="Sacramento"/>
                <a:cs typeface="Sacramento"/>
                <a:sym typeface="Sacramento"/>
              </a:defRPr>
            </a:lvl2pPr>
            <a:lvl3pPr marR="0" lvl="2" algn="ctr" rtl="0">
              <a:lnSpc>
                <a:spcPct val="80000"/>
              </a:lnSpc>
              <a:spcBef>
                <a:spcPts val="0"/>
              </a:spcBef>
              <a:spcAft>
                <a:spcPts val="0"/>
              </a:spcAft>
              <a:buClr>
                <a:schemeClr val="dk1"/>
              </a:buClr>
              <a:buSzPts val="8400"/>
              <a:buFont typeface="Sacramento"/>
              <a:buNone/>
              <a:defRPr sz="8400" b="0" i="0" u="none" strike="noStrike" cap="none">
                <a:solidFill>
                  <a:schemeClr val="dk1"/>
                </a:solidFill>
                <a:latin typeface="Sacramento"/>
                <a:ea typeface="Sacramento"/>
                <a:cs typeface="Sacramento"/>
                <a:sym typeface="Sacramento"/>
              </a:defRPr>
            </a:lvl3pPr>
            <a:lvl4pPr marR="0" lvl="3" algn="ctr" rtl="0">
              <a:lnSpc>
                <a:spcPct val="80000"/>
              </a:lnSpc>
              <a:spcBef>
                <a:spcPts val="0"/>
              </a:spcBef>
              <a:spcAft>
                <a:spcPts val="0"/>
              </a:spcAft>
              <a:buClr>
                <a:schemeClr val="dk1"/>
              </a:buClr>
              <a:buSzPts val="8400"/>
              <a:buFont typeface="Sacramento"/>
              <a:buNone/>
              <a:defRPr sz="8400" b="0" i="0" u="none" strike="noStrike" cap="none">
                <a:solidFill>
                  <a:schemeClr val="dk1"/>
                </a:solidFill>
                <a:latin typeface="Sacramento"/>
                <a:ea typeface="Sacramento"/>
                <a:cs typeface="Sacramento"/>
                <a:sym typeface="Sacramento"/>
              </a:defRPr>
            </a:lvl4pPr>
            <a:lvl5pPr marR="0" lvl="4" algn="ctr" rtl="0">
              <a:lnSpc>
                <a:spcPct val="80000"/>
              </a:lnSpc>
              <a:spcBef>
                <a:spcPts val="0"/>
              </a:spcBef>
              <a:spcAft>
                <a:spcPts val="0"/>
              </a:spcAft>
              <a:buClr>
                <a:schemeClr val="dk1"/>
              </a:buClr>
              <a:buSzPts val="8400"/>
              <a:buFont typeface="Sacramento"/>
              <a:buNone/>
              <a:defRPr sz="8400" b="0" i="0" u="none" strike="noStrike" cap="none">
                <a:solidFill>
                  <a:schemeClr val="dk1"/>
                </a:solidFill>
                <a:latin typeface="Sacramento"/>
                <a:ea typeface="Sacramento"/>
                <a:cs typeface="Sacramento"/>
                <a:sym typeface="Sacramento"/>
              </a:defRPr>
            </a:lvl5pPr>
            <a:lvl6pPr marR="0" lvl="5" algn="ctr" rtl="0">
              <a:lnSpc>
                <a:spcPct val="80000"/>
              </a:lnSpc>
              <a:spcBef>
                <a:spcPts val="0"/>
              </a:spcBef>
              <a:spcAft>
                <a:spcPts val="0"/>
              </a:spcAft>
              <a:buClr>
                <a:schemeClr val="dk1"/>
              </a:buClr>
              <a:buSzPts val="8400"/>
              <a:buFont typeface="Sacramento"/>
              <a:buNone/>
              <a:defRPr sz="8400" b="0" i="0" u="none" strike="noStrike" cap="none">
                <a:solidFill>
                  <a:schemeClr val="dk1"/>
                </a:solidFill>
                <a:latin typeface="Sacramento"/>
                <a:ea typeface="Sacramento"/>
                <a:cs typeface="Sacramento"/>
                <a:sym typeface="Sacramento"/>
              </a:defRPr>
            </a:lvl6pPr>
            <a:lvl7pPr marR="0" lvl="6" algn="ctr" rtl="0">
              <a:lnSpc>
                <a:spcPct val="80000"/>
              </a:lnSpc>
              <a:spcBef>
                <a:spcPts val="0"/>
              </a:spcBef>
              <a:spcAft>
                <a:spcPts val="0"/>
              </a:spcAft>
              <a:buClr>
                <a:schemeClr val="dk1"/>
              </a:buClr>
              <a:buSzPts val="8400"/>
              <a:buFont typeface="Sacramento"/>
              <a:buNone/>
              <a:defRPr sz="8400" b="0" i="0" u="none" strike="noStrike" cap="none">
                <a:solidFill>
                  <a:schemeClr val="dk1"/>
                </a:solidFill>
                <a:latin typeface="Sacramento"/>
                <a:ea typeface="Sacramento"/>
                <a:cs typeface="Sacramento"/>
                <a:sym typeface="Sacramento"/>
              </a:defRPr>
            </a:lvl7pPr>
            <a:lvl8pPr marR="0" lvl="7" algn="ctr" rtl="0">
              <a:lnSpc>
                <a:spcPct val="80000"/>
              </a:lnSpc>
              <a:spcBef>
                <a:spcPts val="0"/>
              </a:spcBef>
              <a:spcAft>
                <a:spcPts val="0"/>
              </a:spcAft>
              <a:buClr>
                <a:schemeClr val="dk1"/>
              </a:buClr>
              <a:buSzPts val="8400"/>
              <a:buFont typeface="Sacramento"/>
              <a:buNone/>
              <a:defRPr sz="8400" b="0" i="0" u="none" strike="noStrike" cap="none">
                <a:solidFill>
                  <a:schemeClr val="dk1"/>
                </a:solidFill>
                <a:latin typeface="Sacramento"/>
                <a:ea typeface="Sacramento"/>
                <a:cs typeface="Sacramento"/>
                <a:sym typeface="Sacramento"/>
              </a:defRPr>
            </a:lvl8pPr>
            <a:lvl9pPr marR="0" lvl="8" algn="ctr" rtl="0">
              <a:lnSpc>
                <a:spcPct val="80000"/>
              </a:lnSpc>
              <a:spcBef>
                <a:spcPts val="0"/>
              </a:spcBef>
              <a:spcAft>
                <a:spcPts val="0"/>
              </a:spcAft>
              <a:buClr>
                <a:schemeClr val="dk1"/>
              </a:buClr>
              <a:buSzPts val="8400"/>
              <a:buFont typeface="Sacramento"/>
              <a:buNone/>
              <a:defRPr sz="8400" b="0" i="0" u="none" strike="noStrike" cap="none">
                <a:solidFill>
                  <a:schemeClr val="dk1"/>
                </a:solidFill>
                <a:latin typeface="Sacramento"/>
                <a:ea typeface="Sacramento"/>
                <a:cs typeface="Sacramento"/>
                <a:sym typeface="Sacramento"/>
              </a:defRPr>
            </a:lvl9pPr>
          </a:lstStyle>
          <a:p>
            <a:pPr marL="60960">
              <a:lnSpc>
                <a:spcPct val="100000"/>
              </a:lnSpc>
              <a:spcBef>
                <a:spcPts val="130"/>
              </a:spcBef>
            </a:pPr>
            <a:r>
              <a:rPr lang="en-US" sz="2800" spc="10" dirty="0">
                <a:solidFill>
                  <a:schemeClr val="accent1">
                    <a:lumMod val="10000"/>
                  </a:schemeClr>
                </a:solidFill>
                <a:latin typeface="Calibri" panose="020F0502020204030204" pitchFamily="34" charset="0"/>
                <a:ea typeface="Calibri" panose="020F0502020204030204" pitchFamily="34" charset="0"/>
                <a:cs typeface="Calibri" panose="020F0502020204030204" pitchFamily="34" charset="0"/>
              </a:rPr>
              <a:t>UNIVERSITY</a:t>
            </a:r>
            <a:r>
              <a:rPr lang="en-US" sz="2800" spc="-5" dirty="0">
                <a:solidFill>
                  <a:schemeClr val="accent1">
                    <a:lumMod val="10000"/>
                  </a:schemeClr>
                </a:solidFill>
                <a:latin typeface="Calibri" panose="020F0502020204030204" pitchFamily="34" charset="0"/>
                <a:ea typeface="Calibri" panose="020F0502020204030204" pitchFamily="34" charset="0"/>
                <a:cs typeface="Calibri" panose="020F0502020204030204" pitchFamily="34" charset="0"/>
              </a:rPr>
              <a:t> </a:t>
            </a:r>
            <a:r>
              <a:rPr lang="en-US" sz="2800" spc="15" dirty="0">
                <a:solidFill>
                  <a:schemeClr val="accent1">
                    <a:lumMod val="10000"/>
                  </a:schemeClr>
                </a:solidFill>
                <a:latin typeface="Calibri" panose="020F0502020204030204" pitchFamily="34" charset="0"/>
                <a:ea typeface="Calibri" panose="020F0502020204030204" pitchFamily="34" charset="0"/>
                <a:cs typeface="Calibri" panose="020F0502020204030204" pitchFamily="34" charset="0"/>
              </a:rPr>
              <a:t>OF</a:t>
            </a:r>
            <a:r>
              <a:rPr lang="en-US" sz="2800" spc="-5" dirty="0">
                <a:solidFill>
                  <a:schemeClr val="accent1">
                    <a:lumMod val="10000"/>
                  </a:schemeClr>
                </a:solidFill>
                <a:latin typeface="Calibri" panose="020F0502020204030204" pitchFamily="34" charset="0"/>
                <a:ea typeface="Calibri" panose="020F0502020204030204" pitchFamily="34" charset="0"/>
                <a:cs typeface="Calibri" panose="020F0502020204030204" pitchFamily="34" charset="0"/>
              </a:rPr>
              <a:t> </a:t>
            </a:r>
            <a:r>
              <a:rPr lang="en-US" sz="2800" spc="15" dirty="0">
                <a:solidFill>
                  <a:schemeClr val="accent1">
                    <a:lumMod val="10000"/>
                  </a:schemeClr>
                </a:solidFill>
                <a:latin typeface="Calibri" panose="020F0502020204030204" pitchFamily="34" charset="0"/>
                <a:ea typeface="Calibri" panose="020F0502020204030204" pitchFamily="34" charset="0"/>
                <a:cs typeface="Calibri" panose="020F0502020204030204" pitchFamily="34" charset="0"/>
              </a:rPr>
              <a:t>NORTHERN</a:t>
            </a:r>
            <a:r>
              <a:rPr lang="en-US" sz="2800" dirty="0">
                <a:solidFill>
                  <a:schemeClr val="accent1">
                    <a:lumMod val="10000"/>
                  </a:schemeClr>
                </a:solidFill>
                <a:latin typeface="Calibri" panose="020F0502020204030204" pitchFamily="34" charset="0"/>
                <a:ea typeface="Calibri" panose="020F0502020204030204" pitchFamily="34" charset="0"/>
                <a:cs typeface="Calibri" panose="020F0502020204030204" pitchFamily="34" charset="0"/>
              </a:rPr>
              <a:t> </a:t>
            </a:r>
            <a:r>
              <a:rPr lang="en-US" sz="2800" spc="10" dirty="0">
                <a:solidFill>
                  <a:schemeClr val="accent1">
                    <a:lumMod val="10000"/>
                  </a:schemeClr>
                </a:solidFill>
                <a:latin typeface="Calibri" panose="020F0502020204030204" pitchFamily="34" charset="0"/>
                <a:ea typeface="Calibri" panose="020F0502020204030204" pitchFamily="34" charset="0"/>
                <a:cs typeface="Calibri" panose="020F0502020204030204" pitchFamily="34" charset="0"/>
              </a:rPr>
              <a:t>PHILIPPINES</a:t>
            </a:r>
          </a:p>
          <a:p>
            <a:pPr marL="60960" marR="63500">
              <a:lnSpc>
                <a:spcPct val="100000"/>
              </a:lnSpc>
            </a:pPr>
            <a:r>
              <a:rPr lang="en-US" sz="2000" spc="5" dirty="0">
                <a:solidFill>
                  <a:schemeClr val="accent1">
                    <a:lumMod val="10000"/>
                  </a:schemeClr>
                </a:solidFill>
                <a:latin typeface="Calibri" panose="020F0502020204030204" pitchFamily="34" charset="0"/>
                <a:ea typeface="Calibri" panose="020F0502020204030204" pitchFamily="34" charset="0"/>
                <a:cs typeface="Calibri" panose="020F0502020204030204" pitchFamily="34" charset="0"/>
              </a:rPr>
              <a:t> College</a:t>
            </a:r>
            <a:r>
              <a:rPr lang="en-US" sz="2000" dirty="0">
                <a:solidFill>
                  <a:schemeClr val="accent1">
                    <a:lumMod val="10000"/>
                  </a:schemeClr>
                </a:solidFill>
                <a:latin typeface="Calibri" panose="020F0502020204030204" pitchFamily="34" charset="0"/>
                <a:ea typeface="Calibri" panose="020F0502020204030204" pitchFamily="34" charset="0"/>
                <a:cs typeface="Calibri" panose="020F0502020204030204" pitchFamily="34" charset="0"/>
              </a:rPr>
              <a:t> </a:t>
            </a:r>
            <a:r>
              <a:rPr lang="en-US" sz="2000" spc="5" dirty="0">
                <a:solidFill>
                  <a:schemeClr val="accent1">
                    <a:lumMod val="10000"/>
                  </a:schemeClr>
                </a:solidFill>
                <a:latin typeface="Calibri" panose="020F0502020204030204" pitchFamily="34" charset="0"/>
                <a:ea typeface="Calibri" panose="020F0502020204030204" pitchFamily="34" charset="0"/>
                <a:cs typeface="Calibri" panose="020F0502020204030204" pitchFamily="34" charset="0"/>
              </a:rPr>
              <a:t>of</a:t>
            </a:r>
            <a:r>
              <a:rPr lang="en-US" sz="2000" dirty="0">
                <a:solidFill>
                  <a:schemeClr val="accent1">
                    <a:lumMod val="10000"/>
                  </a:schemeClr>
                </a:solidFill>
                <a:latin typeface="Calibri" panose="020F0502020204030204" pitchFamily="34" charset="0"/>
                <a:ea typeface="Calibri" panose="020F0502020204030204" pitchFamily="34" charset="0"/>
                <a:cs typeface="Calibri" panose="020F0502020204030204" pitchFamily="34" charset="0"/>
              </a:rPr>
              <a:t> Communication and </a:t>
            </a:r>
            <a:r>
              <a:rPr lang="en-US" sz="2000" spc="5" dirty="0">
                <a:solidFill>
                  <a:schemeClr val="accent1">
                    <a:lumMod val="10000"/>
                  </a:schemeClr>
                </a:solidFill>
                <a:latin typeface="Calibri" panose="020F0502020204030204" pitchFamily="34" charset="0"/>
                <a:ea typeface="Calibri" panose="020F0502020204030204" pitchFamily="34" charset="0"/>
                <a:cs typeface="Calibri" panose="020F0502020204030204" pitchFamily="34" charset="0"/>
              </a:rPr>
              <a:t>Information</a:t>
            </a:r>
            <a:r>
              <a:rPr lang="en-US" sz="2000" dirty="0">
                <a:solidFill>
                  <a:schemeClr val="accent1">
                    <a:lumMod val="10000"/>
                  </a:schemeClr>
                </a:solidFill>
                <a:latin typeface="Calibri" panose="020F0502020204030204" pitchFamily="34" charset="0"/>
                <a:ea typeface="Calibri" panose="020F0502020204030204" pitchFamily="34" charset="0"/>
                <a:cs typeface="Calibri" panose="020F0502020204030204" pitchFamily="34" charset="0"/>
              </a:rPr>
              <a:t> </a:t>
            </a:r>
            <a:r>
              <a:rPr lang="en-US" sz="2000" spc="10" dirty="0">
                <a:solidFill>
                  <a:schemeClr val="accent1">
                    <a:lumMod val="10000"/>
                  </a:schemeClr>
                </a:solidFill>
                <a:latin typeface="Calibri" panose="020F0502020204030204" pitchFamily="34" charset="0"/>
                <a:ea typeface="Calibri" panose="020F0502020204030204" pitchFamily="34" charset="0"/>
                <a:cs typeface="Calibri" panose="020F0502020204030204" pitchFamily="34" charset="0"/>
              </a:rPr>
              <a:t>Technology</a:t>
            </a:r>
          </a:p>
        </p:txBody>
      </p:sp>
      <p:sp>
        <p:nvSpPr>
          <p:cNvPr id="23" name="object 6"/>
          <p:cNvSpPr txBox="1"/>
          <p:nvPr/>
        </p:nvSpPr>
        <p:spPr>
          <a:xfrm>
            <a:off x="946417" y="1617269"/>
            <a:ext cx="7602121" cy="930317"/>
          </a:xfrm>
          <a:prstGeom prst="rect">
            <a:avLst/>
          </a:prstGeom>
        </p:spPr>
        <p:txBody>
          <a:bodyPr vert="horz" wrap="square" lIns="0" tIns="14604" rIns="0" bIns="0" rtlCol="0">
            <a:spAutoFit/>
          </a:bodyPr>
          <a:lstStyle/>
          <a:p>
            <a:pPr marL="12700" algn="ctr">
              <a:lnSpc>
                <a:spcPct val="100000"/>
              </a:lnSpc>
              <a:spcBef>
                <a:spcPts val="114"/>
              </a:spcBef>
            </a:pPr>
            <a:r>
              <a:rPr sz="5400" dirty="0">
                <a:latin typeface="Times New Roman"/>
                <a:cs typeface="Times New Roman"/>
              </a:rPr>
              <a:t>Final</a:t>
            </a:r>
            <a:r>
              <a:rPr sz="5400" spc="-5" dirty="0">
                <a:latin typeface="Times New Roman"/>
                <a:cs typeface="Times New Roman"/>
              </a:rPr>
              <a:t> </a:t>
            </a:r>
            <a:r>
              <a:rPr sz="5400" dirty="0">
                <a:latin typeface="Times New Roman"/>
                <a:cs typeface="Times New Roman"/>
              </a:rPr>
              <a:t>Defense Presentation</a:t>
            </a:r>
          </a:p>
        </p:txBody>
      </p:sp>
      <p:sp>
        <p:nvSpPr>
          <p:cNvPr id="24" name="object 6"/>
          <p:cNvSpPr txBox="1"/>
          <p:nvPr/>
        </p:nvSpPr>
        <p:spPr>
          <a:xfrm>
            <a:off x="171446" y="2815497"/>
            <a:ext cx="4171733" cy="1604926"/>
          </a:xfrm>
          <a:prstGeom prst="rect">
            <a:avLst/>
          </a:prstGeom>
        </p:spPr>
        <p:txBody>
          <a:bodyPr vert="horz" wrap="square" lIns="0" tIns="14604" rIns="0" bIns="0" rtlCol="0">
            <a:spAutoFit/>
          </a:bodyPr>
          <a:lstStyle/>
          <a:p>
            <a:pPr marL="12700" algn="just">
              <a:lnSpc>
                <a:spcPct val="100000"/>
              </a:lnSpc>
              <a:spcBef>
                <a:spcPts val="114"/>
              </a:spcBef>
            </a:pPr>
            <a:r>
              <a:rPr lang="en-US" sz="2000" dirty="0">
                <a:latin typeface="Times New Roman" panose="02020603050405020304" pitchFamily="18" charset="0"/>
                <a:ea typeface="Calibri" panose="020F0502020204030204" pitchFamily="34" charset="0"/>
                <a:cs typeface="Times New Roman" panose="02020603050405020304" pitchFamily="18" charset="0"/>
              </a:rPr>
              <a:t>Researchers: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Rualizo</a:t>
            </a:r>
            <a:r>
              <a:rPr lang="en-US" sz="2000" b="1" dirty="0">
                <a:latin typeface="Times New Roman" panose="02020603050405020304" pitchFamily="18" charset="0"/>
                <a:ea typeface="Calibri" panose="020F0502020204030204" pitchFamily="34" charset="0"/>
                <a:cs typeface="Times New Roman" panose="02020603050405020304" pitchFamily="18" charset="0"/>
              </a:rPr>
              <a:t>, Cain P.</a:t>
            </a:r>
          </a:p>
          <a:p>
            <a:pPr marL="12700" algn="just">
              <a:lnSpc>
                <a:spcPct val="100000"/>
              </a:lnSpc>
              <a:spcBef>
                <a:spcPts val="114"/>
              </a:spcBef>
            </a:pP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Arruejo</a:t>
            </a:r>
            <a:r>
              <a:rPr lang="en-US" sz="2000" b="1" dirty="0">
                <a:latin typeface="Times New Roman" panose="02020603050405020304" pitchFamily="18" charset="0"/>
                <a:ea typeface="Calibri" panose="020F0502020204030204" pitchFamily="34" charset="0"/>
                <a:cs typeface="Times New Roman" panose="02020603050405020304" pitchFamily="18" charset="0"/>
              </a:rPr>
              <a:t>, Jan Paolo P. </a:t>
            </a:r>
          </a:p>
          <a:p>
            <a:pPr marL="12700" algn="just">
              <a:lnSpc>
                <a:spcPct val="100000"/>
              </a:lnSpc>
              <a:spcBef>
                <a:spcPts val="114"/>
              </a:spcBef>
            </a:pP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Belarde</a:t>
            </a:r>
            <a:r>
              <a:rPr lang="en-US" sz="2000" b="1" dirty="0">
                <a:latin typeface="Times New Roman" panose="02020603050405020304" pitchFamily="18" charset="0"/>
                <a:ea typeface="Calibri" panose="020F0502020204030204" pitchFamily="34" charset="0"/>
                <a:cs typeface="Times New Roman" panose="02020603050405020304" pitchFamily="18" charset="0"/>
              </a:rPr>
              <a:t>, Kobe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Byein</a:t>
            </a:r>
            <a:r>
              <a:rPr lang="en-US" sz="2000" b="1" dirty="0">
                <a:latin typeface="Times New Roman" panose="02020603050405020304" pitchFamily="18" charset="0"/>
                <a:ea typeface="Calibri" panose="020F0502020204030204" pitchFamily="34" charset="0"/>
                <a:cs typeface="Times New Roman" panose="02020603050405020304" pitchFamily="18" charset="0"/>
              </a:rPr>
              <a:t> D.</a:t>
            </a:r>
          </a:p>
          <a:p>
            <a:pPr marL="12700" algn="just">
              <a:lnSpc>
                <a:spcPct val="100000"/>
              </a:lnSpc>
              <a:spcBef>
                <a:spcPts val="114"/>
              </a:spcBef>
            </a:pP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Duldulao</a:t>
            </a:r>
            <a:r>
              <a:rPr lang="en-US" sz="2000" b="1" dirty="0">
                <a:latin typeface="Times New Roman" panose="02020603050405020304" pitchFamily="18" charset="0"/>
                <a:ea typeface="Calibri" panose="020F0502020204030204" pitchFamily="34" charset="0"/>
                <a:cs typeface="Times New Roman" panose="02020603050405020304" pitchFamily="18" charset="0"/>
              </a:rPr>
              <a:t>, Sherlyn G.</a:t>
            </a:r>
          </a:p>
          <a:p>
            <a:pPr marL="12700" algn="just">
              <a:lnSpc>
                <a:spcPct val="100000"/>
              </a:lnSpc>
              <a:spcBef>
                <a:spcPts val="114"/>
              </a:spcBef>
            </a:pPr>
            <a:r>
              <a:rPr lang="en-US" sz="2000" dirty="0">
                <a:latin typeface="Times New Roman" panose="02020603050405020304" pitchFamily="18" charset="0"/>
                <a:ea typeface="Calibri" panose="020F0502020204030204" pitchFamily="34" charset="0"/>
                <a:cs typeface="Times New Roman" panose="02020603050405020304" pitchFamily="18" charset="0"/>
              </a:rPr>
              <a:t>			BS INFOTECH 4D</a:t>
            </a:r>
          </a:p>
        </p:txBody>
      </p:sp>
      <p:sp>
        <p:nvSpPr>
          <p:cNvPr id="25" name="object 6"/>
          <p:cNvSpPr txBox="1"/>
          <p:nvPr/>
        </p:nvSpPr>
        <p:spPr>
          <a:xfrm>
            <a:off x="4572000" y="2815497"/>
            <a:ext cx="3865621" cy="673901"/>
          </a:xfrm>
          <a:prstGeom prst="rect">
            <a:avLst/>
          </a:prstGeom>
        </p:spPr>
        <p:txBody>
          <a:bodyPr vert="horz" wrap="square" lIns="0" tIns="14604" rIns="0" bIns="0" rtlCol="0">
            <a:spAutoFit/>
          </a:bodyPr>
          <a:lstStyle/>
          <a:p>
            <a:pPr marL="12700" algn="just">
              <a:lnSpc>
                <a:spcPct val="100000"/>
              </a:lnSpc>
              <a:spcBef>
                <a:spcPts val="114"/>
              </a:spcBef>
            </a:pPr>
            <a:r>
              <a:rPr lang="en-US" sz="2400" dirty="0">
                <a:latin typeface="Times New Roman" panose="02020603050405020304" pitchFamily="18" charset="0"/>
                <a:ea typeface="Calibri" panose="020F0502020204030204" pitchFamily="34" charset="0"/>
                <a:cs typeface="Times New Roman" panose="02020603050405020304" pitchFamily="18" charset="0"/>
              </a:rPr>
              <a:t>Capstone Adviser:</a:t>
            </a:r>
          </a:p>
          <a:p>
            <a:pPr marL="12700" algn="just">
              <a:lnSpc>
                <a:spcPct val="100000"/>
              </a:lnSpc>
              <a:spcBef>
                <a:spcPts val="114"/>
              </a:spcBef>
            </a:pPr>
            <a:r>
              <a:rPr lang="en-US" sz="1800" b="1" dirty="0">
                <a:solidFill>
                  <a:srgbClr val="000000"/>
                </a:solidFill>
                <a:effectLst/>
                <a:latin typeface="Times New Roman" panose="02020603050405020304" pitchFamily="18" charset="0"/>
                <a:ea typeface="Times New Roman" panose="02020603050405020304" pitchFamily="18" charset="0"/>
              </a:rPr>
              <a:t>RICHARD C. ARRUEJO, DIT</a:t>
            </a:r>
            <a:endParaRPr lang="en-PH" sz="18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2"/>
        <p:cNvGrpSpPr/>
        <p:nvPr/>
      </p:nvGrpSpPr>
      <p:grpSpPr>
        <a:xfrm>
          <a:off x="0" y="0"/>
          <a:ext cx="0" cy="0"/>
          <a:chOff x="0" y="0"/>
          <a:chExt cx="0" cy="0"/>
        </a:xfrm>
      </p:grpSpPr>
      <p:sp>
        <p:nvSpPr>
          <p:cNvPr id="8" name="TextBox 7"/>
          <p:cNvSpPr txBox="1"/>
          <p:nvPr/>
        </p:nvSpPr>
        <p:spPr>
          <a:xfrm>
            <a:off x="294468" y="65755"/>
            <a:ext cx="7857641" cy="646331"/>
          </a:xfrm>
          <a:prstGeom prst="rect">
            <a:avLst/>
          </a:prstGeom>
          <a:noFill/>
        </p:spPr>
        <p:txBody>
          <a:bodyPr wrap="square" rtlCol="0">
            <a:spAutoFit/>
          </a:bodyPr>
          <a:lstStyle/>
          <a:p>
            <a:pPr algn="just"/>
            <a:r>
              <a:rPr lang="en-US" sz="3600" dirty="0">
                <a:latin typeface="Times New Roman" panose="02020603050405020304" pitchFamily="18" charset="0"/>
                <a:cs typeface="Times New Roman" panose="02020603050405020304" pitchFamily="18" charset="0"/>
              </a:rPr>
              <a:t>IV. Scope and Delimitation</a:t>
            </a:r>
          </a:p>
        </p:txBody>
      </p:sp>
      <p:sp>
        <p:nvSpPr>
          <p:cNvPr id="3" name="TextBox 2"/>
          <p:cNvSpPr txBox="1"/>
          <p:nvPr/>
        </p:nvSpPr>
        <p:spPr>
          <a:xfrm>
            <a:off x="255722" y="621348"/>
            <a:ext cx="7935132" cy="4500591"/>
          </a:xfrm>
          <a:prstGeom prst="rect">
            <a:avLst/>
          </a:prstGeom>
          <a:noFill/>
        </p:spPr>
        <p:txBody>
          <a:bodyPr wrap="square" rtlCol="0">
            <a:spAutoFit/>
          </a:bodyPr>
          <a:lstStyle/>
          <a:p>
            <a:pPr algn="just"/>
            <a:r>
              <a:rPr lang="en-US" b="1" dirty="0">
                <a:latin typeface="Times New Roman" panose="02020603050405020304" pitchFamily="18" charset="0"/>
                <a:cs typeface="Times New Roman" panose="02020603050405020304" pitchFamily="18" charset="0"/>
              </a:rPr>
              <a:t>	</a:t>
            </a:r>
            <a:r>
              <a:rPr lang="en-US" sz="2600" b="1" dirty="0">
                <a:latin typeface="Times New Roman" panose="02020603050405020304" pitchFamily="18" charset="0"/>
                <a:cs typeface="Times New Roman" panose="02020603050405020304" pitchFamily="18" charset="0"/>
              </a:rPr>
              <a:t>Scope</a:t>
            </a:r>
          </a:p>
          <a:p>
            <a:pPr marL="539750" marR="39370" indent="450850" algn="just">
              <a:spcBef>
                <a:spcPts val="100"/>
              </a:spcBef>
              <a:spcAft>
                <a:spcPts val="100"/>
              </a:spcAft>
            </a:pPr>
            <a:r>
              <a:rPr lang="en-US" dirty="0">
                <a:latin typeface="Times New Roman" panose="02020603050405020304" pitchFamily="18" charset="0"/>
                <a:cs typeface="Times New Roman" panose="02020603050405020304" pitchFamily="18" charset="0"/>
              </a:rPr>
              <a:t>	</a:t>
            </a:r>
            <a:r>
              <a:rPr lang="en-US" sz="2000" dirty="0">
                <a:solidFill>
                  <a:srgbClr val="000000"/>
                </a:solidFill>
                <a:effectLst/>
                <a:latin typeface="Times New Roman" panose="02020603050405020304" pitchFamily="18" charset="0"/>
                <a:ea typeface="Times New Roman" panose="02020603050405020304" pitchFamily="18" charset="0"/>
              </a:rPr>
              <a:t>This study aims to develop an online auction system for Digital and Handmade Art. This system only accepts sellers located within the University of Northern Philippines. Registered potential buyers and sellers participate in either auction process. Bidders will be able to get connected to the specific sellers who will offer them the necessary information and give a hand to sell their items to them. It will help save time and offer quality deliverables to the bidders through quick response and attentive service. This system will replace the manual way of seeking items in the market and traveling along journeys just to get an item yet there are available items just in around the school. </a:t>
            </a:r>
            <a:endParaRPr lang="en-PH" sz="2000" dirty="0">
              <a:solidFill>
                <a:srgbClr val="000000"/>
              </a:solidFill>
              <a:effectLst/>
              <a:latin typeface="Times New Roman" panose="02020603050405020304" pitchFamily="18" charset="0"/>
              <a:ea typeface="Times New Roman" panose="02020603050405020304" pitchFamily="18" charset="0"/>
            </a:endParaRPr>
          </a:p>
          <a:p>
            <a:pPr marL="539750" indent="457200" algn="just">
              <a:spcBef>
                <a:spcPts val="100"/>
              </a:spcBef>
              <a:spcAft>
                <a:spcPts val="100"/>
              </a:spcAft>
            </a:pPr>
            <a:endParaRPr lang="en-PH" sz="1800" dirty="0">
              <a:effectLst/>
              <a:latin typeface="Times New Roman" panose="02020603050405020304" pitchFamily="18" charset="0"/>
              <a:ea typeface="Times New Roman" panose="02020603050405020304" pitchFamily="18" charset="0"/>
            </a:endParaRPr>
          </a:p>
          <a:p>
            <a:pPr algn="just">
              <a:lnSpc>
                <a:spcPct val="150000"/>
              </a:lnSpc>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3686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02"/>
        <p:cNvGrpSpPr/>
        <p:nvPr/>
      </p:nvGrpSpPr>
      <p:grpSpPr>
        <a:xfrm>
          <a:off x="0" y="0"/>
          <a:ext cx="0" cy="0"/>
          <a:chOff x="0" y="0"/>
          <a:chExt cx="0" cy="0"/>
        </a:xfrm>
      </p:grpSpPr>
      <p:sp>
        <p:nvSpPr>
          <p:cNvPr id="8" name="TextBox 7"/>
          <p:cNvSpPr txBox="1"/>
          <p:nvPr/>
        </p:nvSpPr>
        <p:spPr>
          <a:xfrm>
            <a:off x="356460" y="371959"/>
            <a:ext cx="7857641" cy="646331"/>
          </a:xfrm>
          <a:prstGeom prst="rect">
            <a:avLst/>
          </a:prstGeom>
          <a:noFill/>
        </p:spPr>
        <p:txBody>
          <a:bodyPr wrap="square" rtlCol="0">
            <a:spAutoFit/>
          </a:bodyPr>
          <a:lstStyle/>
          <a:p>
            <a:pPr algn="just"/>
            <a:r>
              <a:rPr lang="en-US" sz="3600" dirty="0">
                <a:latin typeface="Times New Roman" panose="02020603050405020304" pitchFamily="18" charset="0"/>
                <a:cs typeface="Times New Roman" panose="02020603050405020304" pitchFamily="18" charset="0"/>
              </a:rPr>
              <a:t>IV. Scope and Delimitation</a:t>
            </a:r>
          </a:p>
        </p:txBody>
      </p:sp>
      <p:sp>
        <p:nvSpPr>
          <p:cNvPr id="5" name="TextBox 4"/>
          <p:cNvSpPr txBox="1"/>
          <p:nvPr/>
        </p:nvSpPr>
        <p:spPr>
          <a:xfrm>
            <a:off x="519192" y="1018290"/>
            <a:ext cx="8105615" cy="3247043"/>
          </a:xfrm>
          <a:prstGeom prst="rect">
            <a:avLst/>
          </a:prstGeom>
          <a:noFill/>
        </p:spPr>
        <p:txBody>
          <a:bodyPr wrap="square" rtlCol="0">
            <a:spAutoFit/>
          </a:bodyPr>
          <a:lstStyle/>
          <a:p>
            <a:pPr algn="just"/>
            <a:r>
              <a:rPr lang="en-US" sz="2600" b="1" dirty="0">
                <a:latin typeface="Times New Roman" panose="02020603050405020304" pitchFamily="18" charset="0"/>
                <a:cs typeface="Times New Roman" panose="02020603050405020304" pitchFamily="18" charset="0"/>
              </a:rPr>
              <a:t>Delimitation</a:t>
            </a:r>
            <a:endParaRPr lang="en-US" sz="1200" b="1" dirty="0">
              <a:latin typeface="Times New Roman" panose="02020603050405020304" pitchFamily="18" charset="0"/>
              <a:cs typeface="Times New Roman" panose="02020603050405020304" pitchFamily="18" charset="0"/>
            </a:endParaRPr>
          </a:p>
          <a:p>
            <a:pPr algn="just"/>
            <a:endParaRPr lang="en-US" sz="100" dirty="0">
              <a:latin typeface="Times New Roman" panose="02020603050405020304" pitchFamily="18" charset="0"/>
              <a:cs typeface="Times New Roman" panose="02020603050405020304" pitchFamily="18" charset="0"/>
            </a:endParaRPr>
          </a:p>
          <a:p>
            <a:pPr algn="just"/>
            <a:r>
              <a:rPr lang="en-US" sz="3200" dirty="0">
                <a:latin typeface="Times New Roman" panose="02020603050405020304" pitchFamily="18" charset="0"/>
                <a:cs typeface="Times New Roman" panose="02020603050405020304" pitchFamily="18" charset="0"/>
              </a:rPr>
              <a:t>	</a:t>
            </a:r>
            <a:r>
              <a:rPr lang="en-US" sz="2400" dirty="0">
                <a:solidFill>
                  <a:srgbClr val="000000"/>
                </a:solidFill>
                <a:effectLst/>
                <a:latin typeface="Times New Roman" panose="02020603050405020304" pitchFamily="18" charset="0"/>
                <a:ea typeface="Times New Roman" panose="02020603050405020304" pitchFamily="18" charset="0"/>
              </a:rPr>
              <a:t> The system is exclusively for the College of Fine Arts and Design at the University of Northern Philippines. The system does cater to online auction systems. The system is available online, it can run on the window operating system and automatically back up and restore data and it cannot be used without an internet connection. </a:t>
            </a:r>
            <a:endParaRPr lang="en-PH" sz="2400" dirty="0">
              <a:effectLst/>
              <a:latin typeface="Times New Roman" panose="02020603050405020304" pitchFamily="18" charset="0"/>
              <a:ea typeface="Times New Roman" panose="02020603050405020304" pitchFamily="18" charset="0"/>
            </a:endParaRPr>
          </a:p>
          <a:p>
            <a:pPr algn="just"/>
            <a:endParaRPr lang="en-US"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4458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02"/>
        <p:cNvGrpSpPr/>
        <p:nvPr/>
      </p:nvGrpSpPr>
      <p:grpSpPr>
        <a:xfrm>
          <a:off x="0" y="0"/>
          <a:ext cx="0" cy="0"/>
          <a:chOff x="0" y="0"/>
          <a:chExt cx="0" cy="0"/>
        </a:xfrm>
      </p:grpSpPr>
      <p:sp>
        <p:nvSpPr>
          <p:cNvPr id="8" name="TextBox 7"/>
          <p:cNvSpPr txBox="1"/>
          <p:nvPr/>
        </p:nvSpPr>
        <p:spPr>
          <a:xfrm>
            <a:off x="356460" y="371959"/>
            <a:ext cx="7857641" cy="646331"/>
          </a:xfrm>
          <a:prstGeom prst="rect">
            <a:avLst/>
          </a:prstGeom>
          <a:noFill/>
        </p:spPr>
        <p:txBody>
          <a:bodyPr wrap="square" rtlCol="0">
            <a:spAutoFit/>
          </a:bodyPr>
          <a:lstStyle/>
          <a:p>
            <a:pPr algn="just"/>
            <a:r>
              <a:rPr lang="en-US" sz="3600" dirty="0">
                <a:latin typeface="Times New Roman" panose="02020603050405020304" pitchFamily="18" charset="0"/>
                <a:cs typeface="Times New Roman" panose="02020603050405020304" pitchFamily="18" charset="0"/>
              </a:rPr>
              <a:t>V. Methodology</a:t>
            </a:r>
          </a:p>
        </p:txBody>
      </p:sp>
      <p:sp>
        <p:nvSpPr>
          <p:cNvPr id="34" name="TextBox 33">
            <a:extLst>
              <a:ext uri="{FF2B5EF4-FFF2-40B4-BE49-F238E27FC236}">
                <a16:creationId xmlns:a16="http://schemas.microsoft.com/office/drawing/2014/main" id="{3F5DAD31-CAC1-90DD-89D6-AC27F2C57642}"/>
              </a:ext>
            </a:extLst>
          </p:cNvPr>
          <p:cNvSpPr txBox="1"/>
          <p:nvPr/>
        </p:nvSpPr>
        <p:spPr>
          <a:xfrm>
            <a:off x="2520950" y="1346829"/>
            <a:ext cx="4102100" cy="369332"/>
          </a:xfrm>
          <a:prstGeom prst="rect">
            <a:avLst/>
          </a:prstGeom>
          <a:noFill/>
        </p:spPr>
        <p:txBody>
          <a:bodyPr wrap="square" rtlCol="0">
            <a:spAutoFit/>
          </a:bodyPr>
          <a:lstStyle/>
          <a:p>
            <a:pPr algn="ctr"/>
            <a:r>
              <a:rPr lang="en-US" sz="1800" dirty="0">
                <a:latin typeface="Times New Roman" panose="02020603050405020304" pitchFamily="18" charset="0"/>
                <a:cs typeface="Times New Roman" panose="02020603050405020304" pitchFamily="18" charset="0"/>
              </a:rPr>
              <a:t>AGILE METHODOLOGY</a:t>
            </a:r>
            <a:endParaRPr lang="en-PH"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B0AF2B7-BD5B-4938-BFAC-CC51A0EA9AFE}"/>
              </a:ext>
            </a:extLst>
          </p:cNvPr>
          <p:cNvPicPr/>
          <p:nvPr/>
        </p:nvPicPr>
        <p:blipFill>
          <a:blip r:embed="rId3">
            <a:extLst>
              <a:ext uri="{28A0092B-C50C-407E-A947-70E740481C1C}">
                <a14:useLocalDpi xmlns:a14="http://schemas.microsoft.com/office/drawing/2010/main" val="0"/>
              </a:ext>
            </a:extLst>
          </a:blip>
          <a:stretch>
            <a:fillRect/>
          </a:stretch>
        </p:blipFill>
        <p:spPr>
          <a:xfrm>
            <a:off x="1773936" y="1716161"/>
            <a:ext cx="5266944" cy="2142607"/>
          </a:xfrm>
          <a:prstGeom prst="rect">
            <a:avLst/>
          </a:prstGeom>
        </p:spPr>
      </p:pic>
    </p:spTree>
    <p:extLst>
      <p:ext uri="{BB962C8B-B14F-4D97-AF65-F5344CB8AC3E}">
        <p14:creationId xmlns:p14="http://schemas.microsoft.com/office/powerpoint/2010/main" val="3550611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02"/>
        <p:cNvGrpSpPr/>
        <p:nvPr/>
      </p:nvGrpSpPr>
      <p:grpSpPr>
        <a:xfrm>
          <a:off x="0" y="0"/>
          <a:ext cx="0" cy="0"/>
          <a:chOff x="0" y="0"/>
          <a:chExt cx="0" cy="0"/>
        </a:xfrm>
      </p:grpSpPr>
      <p:sp>
        <p:nvSpPr>
          <p:cNvPr id="8" name="TextBox 7"/>
          <p:cNvSpPr txBox="1"/>
          <p:nvPr/>
        </p:nvSpPr>
        <p:spPr>
          <a:xfrm>
            <a:off x="356460" y="257347"/>
            <a:ext cx="7857641" cy="646331"/>
          </a:xfrm>
          <a:prstGeom prst="rect">
            <a:avLst/>
          </a:prstGeom>
          <a:noFill/>
        </p:spPr>
        <p:txBody>
          <a:bodyPr wrap="square" rtlCol="0">
            <a:spAutoFit/>
          </a:bodyPr>
          <a:lstStyle/>
          <a:p>
            <a:pPr algn="just"/>
            <a:r>
              <a:rPr lang="en-US" sz="3600" dirty="0">
                <a:latin typeface="Times New Roman" panose="02020603050405020304" pitchFamily="18" charset="0"/>
                <a:cs typeface="Times New Roman" panose="02020603050405020304" pitchFamily="18" charset="0"/>
              </a:rPr>
              <a:t>V. Methodology</a:t>
            </a:r>
          </a:p>
        </p:txBody>
      </p:sp>
      <p:sp>
        <p:nvSpPr>
          <p:cNvPr id="4" name="Rectangle 3"/>
          <p:cNvSpPr/>
          <p:nvPr/>
        </p:nvSpPr>
        <p:spPr>
          <a:xfrm>
            <a:off x="384767" y="903678"/>
            <a:ext cx="8374466" cy="4320670"/>
          </a:xfrm>
          <a:prstGeom prst="rect">
            <a:avLst/>
          </a:prstGeom>
        </p:spPr>
        <p:txBody>
          <a:bodyPr wrap="square">
            <a:spAutoFit/>
          </a:bodyPr>
          <a:lstStyle/>
          <a:p>
            <a:pPr algn="just">
              <a:lnSpc>
                <a:spcPct val="150000"/>
              </a:lnSpc>
            </a:pPr>
            <a:r>
              <a:rPr lang="en-US" sz="1800" b="1" dirty="0">
                <a:latin typeface="Times New Roman" panose="02020603050405020304" pitchFamily="18" charset="0"/>
                <a:ea typeface="Calibri" panose="020F0502020204030204" pitchFamily="34" charset="0"/>
                <a:cs typeface="Times New Roman" panose="02020603050405020304" pitchFamily="18" charset="0"/>
              </a:rPr>
              <a:t>Requirements Planning </a:t>
            </a:r>
          </a:p>
          <a:p>
            <a:pPr algn="just"/>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PH" sz="2000" dirty="0">
                <a:effectLst/>
                <a:latin typeface="Times New Roman" panose="02020603050405020304" pitchFamily="18" charset="0"/>
                <a:ea typeface="Calibri" panose="020F0502020204030204" pitchFamily="34" charset="0"/>
                <a:cs typeface="Times New Roman" panose="02020603050405020304" pitchFamily="18" charset="0"/>
              </a:rPr>
              <a:t>In this phase, the researchers did a brainstorming and discussion about the proposed </a:t>
            </a:r>
            <a:r>
              <a:rPr lang="en-US" sz="2000" dirty="0">
                <a:latin typeface="Times New Roman" panose="02020603050405020304" pitchFamily="18" charset="0"/>
                <a:ea typeface="Calibri" panose="020F0502020204030204" pitchFamily="34" charset="0"/>
                <a:cs typeface="Times New Roman" panose="02020603050405020304" pitchFamily="18" charset="0"/>
              </a:rPr>
              <a:t>Digital and Handmade Artwork Online Auction System for Artist Students</a:t>
            </a:r>
            <a:r>
              <a:rPr lang="en-PH" sz="2000" dirty="0">
                <a:effectLst/>
                <a:latin typeface="Times New Roman" panose="02020603050405020304" pitchFamily="18" charset="0"/>
                <a:ea typeface="Calibri" panose="020F0502020204030204" pitchFamily="34" charset="0"/>
                <a:cs typeface="Times New Roman" panose="02020603050405020304" pitchFamily="18" charset="0"/>
              </a:rPr>
              <a:t>, after which, they assigned tasks and assignments to every member of the group. During this stage, developers, clients (software users), and team members communicate to determine the goals and expectations for the project as well as current and potential issues that would need to be addressed during the build. </a:t>
            </a:r>
            <a:endParaRPr lang="en-PH" sz="2000" dirty="0">
              <a:latin typeface="Times New Roman" panose="02020603050405020304" pitchFamily="18" charset="0"/>
              <a:ea typeface="Calibri" panose="020F0502020204030204" pitchFamily="34" charset="0"/>
              <a:cs typeface="Times New Roman" panose="02020603050405020304" pitchFamily="18" charset="0"/>
            </a:endParaRPr>
          </a:p>
          <a:p>
            <a:pPr algn="just"/>
            <a:r>
              <a:rPr lang="en-PH" sz="2000" dirty="0">
                <a:effectLst/>
                <a:latin typeface="Times New Roman" panose="02020603050405020304" pitchFamily="18" charset="0"/>
                <a:ea typeface="Calibri" panose="020F0502020204030204" pitchFamily="34" charset="0"/>
                <a:cs typeface="Times New Roman" panose="02020603050405020304" pitchFamily="18" charset="0"/>
              </a:rPr>
              <a:t>	The researchers conducted an interview with the student and IT specialist of the seller and bidder on the problem in the online auction procedures, process, and operations. Sample forms were also gathered by the researchers. </a:t>
            </a:r>
            <a:endParaRPr lang="en-PH" sz="2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pPr>
            <a:endParaRPr lang="en-PH"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7942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2"/>
        <p:cNvGrpSpPr/>
        <p:nvPr/>
      </p:nvGrpSpPr>
      <p:grpSpPr>
        <a:xfrm>
          <a:off x="0" y="0"/>
          <a:ext cx="0" cy="0"/>
          <a:chOff x="0" y="0"/>
          <a:chExt cx="0" cy="0"/>
        </a:xfrm>
      </p:grpSpPr>
      <p:sp>
        <p:nvSpPr>
          <p:cNvPr id="8" name="TextBox 7"/>
          <p:cNvSpPr txBox="1"/>
          <p:nvPr/>
        </p:nvSpPr>
        <p:spPr>
          <a:xfrm>
            <a:off x="356460" y="167611"/>
            <a:ext cx="7857641" cy="646331"/>
          </a:xfrm>
          <a:prstGeom prst="rect">
            <a:avLst/>
          </a:prstGeom>
          <a:noFill/>
        </p:spPr>
        <p:txBody>
          <a:bodyPr wrap="square" rtlCol="0">
            <a:spAutoFit/>
          </a:bodyPr>
          <a:lstStyle/>
          <a:p>
            <a:pPr algn="just"/>
            <a:r>
              <a:rPr lang="en-US" sz="3600" dirty="0">
                <a:latin typeface="Times New Roman" panose="02020603050405020304" pitchFamily="18" charset="0"/>
                <a:cs typeface="Times New Roman" panose="02020603050405020304" pitchFamily="18" charset="0"/>
              </a:rPr>
              <a:t>V. Methodology</a:t>
            </a:r>
          </a:p>
        </p:txBody>
      </p:sp>
      <p:sp>
        <p:nvSpPr>
          <p:cNvPr id="4" name="Rectangle 3"/>
          <p:cNvSpPr/>
          <p:nvPr/>
        </p:nvSpPr>
        <p:spPr>
          <a:xfrm>
            <a:off x="356460" y="698160"/>
            <a:ext cx="8400081" cy="3747180"/>
          </a:xfrm>
          <a:prstGeom prst="rect">
            <a:avLst/>
          </a:prstGeom>
        </p:spPr>
        <p:txBody>
          <a:bodyPr wrap="square">
            <a:spAutoFit/>
          </a:bodyPr>
          <a:lstStyle/>
          <a:p>
            <a:pPr algn="just">
              <a:lnSpc>
                <a:spcPct val="150000"/>
              </a:lnSpc>
            </a:pPr>
            <a:r>
              <a:rPr lang="en-US" sz="2300" b="1" dirty="0">
                <a:latin typeface="Times New Roman" panose="02020603050405020304" pitchFamily="18" charset="0"/>
                <a:ea typeface="Calibri" panose="020F0502020204030204" pitchFamily="34" charset="0"/>
                <a:cs typeface="Times New Roman" panose="02020603050405020304" pitchFamily="18" charset="0"/>
              </a:rPr>
              <a:t>User Design</a:t>
            </a:r>
          </a:p>
          <a:p>
            <a:pPr algn="just"/>
            <a:r>
              <a:rPr lang="en-US" sz="2300" b="1" dirty="0">
                <a:latin typeface="Times New Roman" panose="02020603050405020304" pitchFamily="18" charset="0"/>
                <a:ea typeface="Calibri" panose="020F0502020204030204" pitchFamily="34" charset="0"/>
                <a:cs typeface="Times New Roman" panose="02020603050405020304" pitchFamily="18" charset="0"/>
              </a:rPr>
              <a:t>	</a:t>
            </a:r>
            <a:r>
              <a:rPr lang="en-PH" sz="2000" dirty="0">
                <a:effectLst/>
                <a:latin typeface="Times New Roman" panose="02020603050405020304" pitchFamily="18" charset="0"/>
                <a:ea typeface="Calibri" panose="020F0502020204030204" pitchFamily="34" charset="0"/>
                <a:cs typeface="Times New Roman" panose="02020603050405020304" pitchFamily="18" charset="0"/>
              </a:rPr>
              <a:t>In this phase, once the project is scoped out, it is time to develop building out the user design through plan, design, develop, test, release and feedback.. The programmer designs  the user and bidder to test it, and then they come together to communicate what worked and what did not. The next step is they test the efficiency and productivity of the system, after that the proponents tested the input and output functionality of the system to determine if the system worked according to its purpose. Testing will be done with the admin, </a:t>
            </a:r>
            <a:r>
              <a:rPr lang="en-PH" sz="2000" dirty="0">
                <a:latin typeface="Times New Roman" panose="02020603050405020304" pitchFamily="18" charset="0"/>
                <a:ea typeface="Calibri" panose="020F0502020204030204" pitchFamily="34" charset="0"/>
                <a:cs typeface="Times New Roman" panose="02020603050405020304" pitchFamily="18" charset="0"/>
              </a:rPr>
              <a:t>seller, and bidder </a:t>
            </a:r>
            <a:r>
              <a:rPr lang="en-PH" sz="2000" dirty="0">
                <a:effectLst/>
                <a:latin typeface="Times New Roman" panose="02020603050405020304" pitchFamily="18" charset="0"/>
                <a:ea typeface="Calibri" panose="020F0502020204030204" pitchFamily="34" charset="0"/>
                <a:cs typeface="Times New Roman" panose="02020603050405020304" pitchFamily="18" charset="0"/>
              </a:rPr>
              <a:t>of the online auction required to involve in the testing phase so that they can correct any defect, test and rate their information phases on the system the system provides. </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5825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F441F01-70C8-AF5C-FEAA-88EDFDA8799A}"/>
              </a:ext>
            </a:extLst>
          </p:cNvPr>
          <p:cNvSpPr>
            <a:spLocks noGrp="1"/>
          </p:cNvSpPr>
          <p:nvPr>
            <p:ph type="body" idx="1"/>
          </p:nvPr>
        </p:nvSpPr>
        <p:spPr>
          <a:xfrm>
            <a:off x="1073700" y="478822"/>
            <a:ext cx="6996600" cy="3867400"/>
          </a:xfrm>
        </p:spPr>
        <p:txBody>
          <a:bodyPr/>
          <a:lstStyle/>
          <a:p>
            <a:pPr marL="139700" indent="0" algn="just">
              <a:lnSpc>
                <a:spcPct val="150000"/>
              </a:lnSpc>
              <a:buNone/>
            </a:pPr>
            <a:r>
              <a:rPr lang="en-PH"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The last part of the user design is to release. Once the user evaluates the plan and if they are unsatisfied, the current plan is refined concurring with the requirements. A new plan is developed the additional information will be provided to the user. The process will continue until all the requirements specified to the user are met. If the user is satisfied with the developed plan, the final system is developed on the final plan. The researchers keep </a:t>
            </a:r>
            <a:r>
              <a:rPr lang="en-US"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developing the system needs and suggestions of the seller and bidder to make the system they want and need</a:t>
            </a:r>
            <a:r>
              <a:rPr lang="en-PH"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139700" indent="0" algn="just">
              <a:buNone/>
            </a:pPr>
            <a:endParaRPr lang="en-PH" sz="1800" dirty="0">
              <a:solidFill>
                <a:schemeClr val="bg1">
                  <a:lumMod val="10000"/>
                </a:schemeClr>
              </a:solidFill>
            </a:endParaRPr>
          </a:p>
        </p:txBody>
      </p:sp>
    </p:spTree>
    <p:extLst>
      <p:ext uri="{BB962C8B-B14F-4D97-AF65-F5344CB8AC3E}">
        <p14:creationId xmlns:p14="http://schemas.microsoft.com/office/powerpoint/2010/main" val="3151297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02"/>
        <p:cNvGrpSpPr/>
        <p:nvPr/>
      </p:nvGrpSpPr>
      <p:grpSpPr>
        <a:xfrm>
          <a:off x="0" y="0"/>
          <a:ext cx="0" cy="0"/>
          <a:chOff x="0" y="0"/>
          <a:chExt cx="0" cy="0"/>
        </a:xfrm>
      </p:grpSpPr>
      <p:sp>
        <p:nvSpPr>
          <p:cNvPr id="8" name="TextBox 7"/>
          <p:cNvSpPr txBox="1"/>
          <p:nvPr/>
        </p:nvSpPr>
        <p:spPr>
          <a:xfrm>
            <a:off x="356460" y="167610"/>
            <a:ext cx="7857641" cy="646331"/>
          </a:xfrm>
          <a:prstGeom prst="rect">
            <a:avLst/>
          </a:prstGeom>
          <a:noFill/>
        </p:spPr>
        <p:txBody>
          <a:bodyPr wrap="square" rtlCol="0">
            <a:spAutoFit/>
          </a:bodyPr>
          <a:lstStyle/>
          <a:p>
            <a:pPr algn="just"/>
            <a:r>
              <a:rPr lang="en-US" sz="3600" dirty="0">
                <a:latin typeface="Times New Roman" panose="02020603050405020304" pitchFamily="18" charset="0"/>
                <a:cs typeface="Times New Roman" panose="02020603050405020304" pitchFamily="18" charset="0"/>
              </a:rPr>
              <a:t>V. Methodology</a:t>
            </a:r>
          </a:p>
        </p:txBody>
      </p:sp>
      <p:sp>
        <p:nvSpPr>
          <p:cNvPr id="4" name="Rectangle 3"/>
          <p:cNvSpPr/>
          <p:nvPr/>
        </p:nvSpPr>
        <p:spPr>
          <a:xfrm>
            <a:off x="472699" y="628525"/>
            <a:ext cx="8198602" cy="4194225"/>
          </a:xfrm>
          <a:prstGeom prst="rect">
            <a:avLst/>
          </a:prstGeom>
        </p:spPr>
        <p:txBody>
          <a:bodyPr wrap="square">
            <a:spAutoFit/>
          </a:bodyPr>
          <a:lstStyle/>
          <a:p>
            <a:pPr algn="just">
              <a:lnSpc>
                <a:spcPct val="150000"/>
              </a:lnSpc>
            </a:pPr>
            <a:r>
              <a:rPr lang="en-US" sz="2300" b="1" dirty="0">
                <a:latin typeface="Times New Roman" panose="02020603050405020304" pitchFamily="18" charset="0"/>
                <a:ea typeface="Calibri" panose="020F0502020204030204" pitchFamily="34" charset="0"/>
                <a:cs typeface="Times New Roman" panose="02020603050405020304" pitchFamily="18" charset="0"/>
              </a:rPr>
              <a:t>Construction</a:t>
            </a:r>
          </a:p>
          <a:p>
            <a:pPr algn="just"/>
            <a:r>
              <a:rPr lang="en-US" sz="2300" b="1" dirty="0">
                <a:latin typeface="Times New Roman" panose="02020603050405020304" pitchFamily="18" charset="0"/>
                <a:ea typeface="Calibri" panose="020F0502020204030204" pitchFamily="34" charset="0"/>
                <a:cs typeface="Times New Roman" panose="02020603050405020304" pitchFamily="18" charset="0"/>
              </a:rPr>
              <a:t>	</a:t>
            </a:r>
            <a:r>
              <a:rPr lang="en-PH" dirty="0">
                <a:effectLst/>
                <a:latin typeface="Times New Roman" panose="02020603050405020304" pitchFamily="18" charset="0"/>
                <a:ea typeface="Calibri" panose="020F0502020204030204" pitchFamily="34" charset="0"/>
                <a:cs typeface="Times New Roman" panose="02020603050405020304" pitchFamily="18" charset="0"/>
              </a:rPr>
              <a:t>This phase takes the prototypes of systems from the design stage and converts them into the working model. The majority of the problems and changes were addressed during the thorough iterative design phase, developers can construct the final working model more quickly than they could by following the project management approach. This phase includes the program and application development, coding unit, integration, and system testing. The database and programming languages used are HTML, CSS, JAVASCRIPT, PHP, and SQL. HTML is used</a:t>
            </a:r>
            <a:r>
              <a:rPr lang="en-US" dirty="0">
                <a:effectLst/>
                <a:latin typeface="Times New Roman" panose="02020603050405020304" pitchFamily="18" charset="0"/>
                <a:ea typeface="Calibri" panose="020F0502020204030204" pitchFamily="34" charset="0"/>
                <a:cs typeface="Times New Roman" panose="02020603050405020304" pitchFamily="18" charset="0"/>
              </a:rPr>
              <a:t> for describing the structure of Web pages, CSS is </a:t>
            </a:r>
            <a:r>
              <a:rPr lang="en-US" dirty="0">
                <a:latin typeface="Times New Roman" panose="02020603050405020304" pitchFamily="18" charset="0"/>
                <a:ea typeface="Calibri" panose="020F0502020204030204" pitchFamily="34" charset="0"/>
                <a:cs typeface="Times New Roman" panose="02020603050405020304" pitchFamily="18" charset="0"/>
              </a:rPr>
              <a:t>used</a:t>
            </a:r>
            <a:r>
              <a:rPr lang="en-US" dirty="0">
                <a:effectLst/>
                <a:latin typeface="Times New Roman" panose="02020603050405020304" pitchFamily="18" charset="0"/>
                <a:ea typeface="Calibri" panose="020F0502020204030204" pitchFamily="34" charset="0"/>
                <a:cs typeface="Times New Roman" panose="02020603050405020304" pitchFamily="18" charset="0"/>
              </a:rPr>
              <a:t> for describing the presentation of Web pages, including colors, layout, and fonts, JAVASCRIPT allows to add dynamic behavior to the webpage and add special effects to the webpage, </a:t>
            </a:r>
            <a:r>
              <a:rPr lang="en-PH" dirty="0">
                <a:effectLst/>
                <a:latin typeface="Times New Roman" panose="02020603050405020304" pitchFamily="18" charset="0"/>
                <a:ea typeface="Calibri" panose="020F0502020204030204" pitchFamily="34" charset="0"/>
                <a:cs typeface="Times New Roman" panose="02020603050405020304" pitchFamily="18" charset="0"/>
              </a:rPr>
              <a:t>PHP is used </a:t>
            </a:r>
            <a:r>
              <a:rPr lang="en-US" dirty="0">
                <a:effectLst/>
                <a:latin typeface="Times New Roman" panose="02020603050405020304" pitchFamily="18" charset="0"/>
                <a:ea typeface="Calibri" panose="020F0502020204030204" pitchFamily="34" charset="0"/>
                <a:cs typeface="Times New Roman" panose="02020603050405020304" pitchFamily="18" charset="0"/>
              </a:rPr>
              <a:t>to develop dynamic and interactive web pages</a:t>
            </a:r>
            <a:r>
              <a:rPr lang="en-PH" dirty="0">
                <a:effectLst/>
                <a:latin typeface="Times New Roman" panose="02020603050405020304" pitchFamily="18" charset="0"/>
                <a:ea typeface="Calibri" panose="020F0502020204030204" pitchFamily="34" charset="0"/>
                <a:cs typeface="Times New Roman" panose="02020603050405020304" pitchFamily="18" charset="0"/>
              </a:rPr>
              <a:t> and SQL is used to communicate with and manipulate databases.</a:t>
            </a:r>
            <a:endParaRPr lang="en-PH"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3392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02"/>
        <p:cNvGrpSpPr/>
        <p:nvPr/>
      </p:nvGrpSpPr>
      <p:grpSpPr>
        <a:xfrm>
          <a:off x="0" y="0"/>
          <a:ext cx="0" cy="0"/>
          <a:chOff x="0" y="0"/>
          <a:chExt cx="0" cy="0"/>
        </a:xfrm>
      </p:grpSpPr>
      <p:sp>
        <p:nvSpPr>
          <p:cNvPr id="8" name="TextBox 7"/>
          <p:cNvSpPr txBox="1"/>
          <p:nvPr/>
        </p:nvSpPr>
        <p:spPr>
          <a:xfrm>
            <a:off x="263470" y="418454"/>
            <a:ext cx="7857641" cy="646331"/>
          </a:xfrm>
          <a:prstGeom prst="rect">
            <a:avLst/>
          </a:prstGeom>
          <a:noFill/>
        </p:spPr>
        <p:txBody>
          <a:bodyPr wrap="square" rtlCol="0">
            <a:spAutoFit/>
          </a:bodyPr>
          <a:lstStyle/>
          <a:p>
            <a:pPr algn="just"/>
            <a:r>
              <a:rPr lang="en-US" sz="3600" dirty="0">
                <a:latin typeface="Times New Roman" panose="02020603050405020304" pitchFamily="18" charset="0"/>
                <a:cs typeface="Times New Roman" panose="02020603050405020304" pitchFamily="18" charset="0"/>
              </a:rPr>
              <a:t>V. Methodology</a:t>
            </a:r>
          </a:p>
        </p:txBody>
      </p:sp>
      <p:sp>
        <p:nvSpPr>
          <p:cNvPr id="4" name="Rectangle 3"/>
          <p:cNvSpPr/>
          <p:nvPr/>
        </p:nvSpPr>
        <p:spPr>
          <a:xfrm>
            <a:off x="472699" y="1023784"/>
            <a:ext cx="8198602" cy="3323987"/>
          </a:xfrm>
          <a:prstGeom prst="rect">
            <a:avLst/>
          </a:prstGeom>
        </p:spPr>
        <p:txBody>
          <a:bodyPr wrap="square">
            <a:spAutoFit/>
          </a:bodyPr>
          <a:lstStyle/>
          <a:p>
            <a:pPr algn="just">
              <a:lnSpc>
                <a:spcPct val="150000"/>
              </a:lnSpc>
            </a:pPr>
            <a:r>
              <a:rPr lang="en-US" sz="2800" b="1" dirty="0">
                <a:latin typeface="Times New Roman" panose="02020603050405020304" pitchFamily="18" charset="0"/>
                <a:ea typeface="Calibri" panose="020F0502020204030204" pitchFamily="34" charset="0"/>
                <a:cs typeface="Times New Roman" panose="02020603050405020304" pitchFamily="18" charset="0"/>
              </a:rPr>
              <a:t>Cutover</a:t>
            </a:r>
          </a:p>
          <a:p>
            <a:pPr algn="just"/>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PH" sz="2000" dirty="0">
                <a:effectLst/>
                <a:latin typeface="Times New Roman" panose="02020603050405020304" pitchFamily="18" charset="0"/>
                <a:ea typeface="Calibri" panose="020F0502020204030204" pitchFamily="34" charset="0"/>
                <a:cs typeface="Times New Roman" panose="02020603050405020304" pitchFamily="18" charset="0"/>
              </a:rPr>
              <a:t>This phase discusses the database and programming language used in the implementation phase, this is the implementation phase where the finished project goes to launch. It includes information conversion, testing, and changeover to the modern system. All final changes are made while the coders and clients proceed to search for bugs within the system. It conclude the functionality of the system was well done and did testing again and changeover to the new system for verification of the owner if she is willing to take over or use this system for the </a:t>
            </a:r>
            <a:r>
              <a:rPr lang="en-PH" sz="2000" dirty="0">
                <a:latin typeface="Times New Roman" panose="02020603050405020304" pitchFamily="18" charset="0"/>
                <a:ea typeface="Calibri" panose="020F0502020204030204" pitchFamily="34" charset="0"/>
                <a:cs typeface="Times New Roman" panose="02020603050405020304" pitchFamily="18" charset="0"/>
              </a:rPr>
              <a:t>online auction.</a:t>
            </a:r>
            <a:endParaRPr lang="en-PH"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37872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02"/>
        <p:cNvGrpSpPr/>
        <p:nvPr/>
      </p:nvGrpSpPr>
      <p:grpSpPr>
        <a:xfrm>
          <a:off x="0" y="0"/>
          <a:ext cx="0" cy="0"/>
          <a:chOff x="0" y="0"/>
          <a:chExt cx="0" cy="0"/>
        </a:xfrm>
      </p:grpSpPr>
      <p:sp>
        <p:nvSpPr>
          <p:cNvPr id="8" name="TextBox 7"/>
          <p:cNvSpPr txBox="1"/>
          <p:nvPr/>
        </p:nvSpPr>
        <p:spPr>
          <a:xfrm>
            <a:off x="85241" y="139485"/>
            <a:ext cx="8919275" cy="646331"/>
          </a:xfrm>
          <a:prstGeom prst="rect">
            <a:avLst/>
          </a:prstGeom>
          <a:noFill/>
        </p:spPr>
        <p:txBody>
          <a:bodyPr wrap="square" rtlCol="0">
            <a:spAutoFit/>
          </a:bodyPr>
          <a:lstStyle/>
          <a:p>
            <a:pPr algn="just"/>
            <a:r>
              <a:rPr lang="en-US" sz="3600" dirty="0">
                <a:latin typeface="Times New Roman" panose="02020603050405020304" pitchFamily="18" charset="0"/>
                <a:cs typeface="Times New Roman" panose="02020603050405020304" pitchFamily="18" charset="0"/>
              </a:rPr>
              <a:t>VI. Results and Discussion </a:t>
            </a:r>
            <a:r>
              <a:rPr lang="en-US" sz="3200" dirty="0">
                <a:latin typeface="Times New Roman" panose="02020603050405020304" pitchFamily="18" charset="0"/>
                <a:cs typeface="Times New Roman" panose="02020603050405020304" pitchFamily="18" charset="0"/>
              </a:rPr>
              <a:t>(</a:t>
            </a:r>
            <a:r>
              <a:rPr lang="en-US" sz="3200" dirty="0">
                <a:latin typeface="Times New Roman" panose="02020603050405020304" pitchFamily="18" charset="0"/>
                <a:ea typeface="Calibri" panose="020F0502020204030204" pitchFamily="34" charset="0"/>
                <a:cs typeface="Times New Roman" panose="02020603050405020304" pitchFamily="18" charset="0"/>
              </a:rPr>
              <a:t>Findings</a:t>
            </a:r>
            <a:r>
              <a:rPr lang="en-US" sz="3200" dirty="0">
                <a:latin typeface="Times New Roman" panose="02020603050405020304" pitchFamily="18" charset="0"/>
                <a:cs typeface="Times New Roman" panose="02020603050405020304" pitchFamily="18" charset="0"/>
              </a:rPr>
              <a:t>)</a:t>
            </a:r>
          </a:p>
        </p:txBody>
      </p:sp>
      <p:sp>
        <p:nvSpPr>
          <p:cNvPr id="4" name="Rectangle 3"/>
          <p:cNvSpPr/>
          <p:nvPr/>
        </p:nvSpPr>
        <p:spPr>
          <a:xfrm>
            <a:off x="220850" y="632562"/>
            <a:ext cx="8648055" cy="4371453"/>
          </a:xfrm>
          <a:prstGeom prst="rect">
            <a:avLst/>
          </a:prstGeom>
        </p:spPr>
        <p:txBody>
          <a:bodyPr wrap="square">
            <a:spAutoFit/>
          </a:bodyPr>
          <a:lstStyle/>
          <a:p>
            <a:pPr algn="just">
              <a:lnSpc>
                <a:spcPct val="200000"/>
              </a:lnSpc>
              <a:spcAft>
                <a:spcPts val="800"/>
              </a:spcAft>
            </a:pPr>
            <a:r>
              <a:rPr lang="en-PH" sz="2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a:t>
            </a:r>
            <a:r>
              <a:rPr lang="en-PH" sz="2000" b="1" dirty="0">
                <a:effectLst/>
                <a:latin typeface="Times New Roman" panose="02020603050405020304" pitchFamily="18" charset="0"/>
                <a:ea typeface="Calibri" panose="020F0502020204030204" pitchFamily="34" charset="0"/>
                <a:cs typeface="Times New Roman" panose="02020603050405020304" pitchFamily="18" charset="0"/>
              </a:rPr>
              <a:t> The problems encountered in the manual appointment system. </a:t>
            </a:r>
            <a:endParaRPr lang="en-PH" sz="2000" dirty="0">
              <a:effectLst/>
              <a:latin typeface="Calibri" panose="020F0502020204030204" pitchFamily="34" charset="0"/>
              <a:ea typeface="Calibri" panose="020F0502020204030204" pitchFamily="34" charset="0"/>
              <a:cs typeface="Times New Roman" panose="02020603050405020304" pitchFamily="18" charset="0"/>
            </a:endParaRPr>
          </a:p>
          <a:p>
            <a:pPr marL="539750" marR="39370" indent="-6350" algn="just">
              <a:lnSpc>
                <a:spcPct val="150000"/>
              </a:lnSpc>
              <a:spcBef>
                <a:spcPts val="100"/>
              </a:spcBef>
              <a:spcAft>
                <a:spcPts val="100"/>
              </a:spcAft>
            </a:pPr>
            <a:r>
              <a:rPr lang="en-PH"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rPr>
              <a:t> The researchers were able to develop a Digital and Handmade Online Auction System for Artists Students have come up with the following findings:</a:t>
            </a:r>
            <a:endParaRPr lang="en-PH" sz="1800" dirty="0">
              <a:solidFill>
                <a:srgbClr val="000000"/>
              </a:solidFill>
              <a:effectLst/>
              <a:latin typeface="Times New Roman" panose="02020603050405020304" pitchFamily="18" charset="0"/>
              <a:ea typeface="Times New Roman" panose="02020603050405020304" pitchFamily="18" charset="0"/>
            </a:endParaRPr>
          </a:p>
          <a:p>
            <a:pPr marL="539750" marR="39370" indent="-6350" algn="just">
              <a:lnSpc>
                <a:spcPct val="150000"/>
              </a:lnSpc>
              <a:spcBef>
                <a:spcPts val="100"/>
              </a:spcBef>
              <a:spcAft>
                <a:spcPts val="100"/>
              </a:spcAft>
            </a:pPr>
            <a:r>
              <a:rPr lang="en-US" sz="1800" dirty="0">
                <a:solidFill>
                  <a:srgbClr val="000000"/>
                </a:solidFill>
                <a:effectLst/>
                <a:latin typeface="Times New Roman" panose="02020603050405020304" pitchFamily="18" charset="0"/>
                <a:ea typeface="Times New Roman" panose="02020603050405020304" pitchFamily="18" charset="0"/>
              </a:rPr>
              <a:t>The researcher has encountered problems with the online auction payment.</a:t>
            </a:r>
            <a:endParaRPr lang="en-PH" sz="1800" dirty="0">
              <a:solidFill>
                <a:srgbClr val="000000"/>
              </a:solidFill>
              <a:effectLst/>
              <a:latin typeface="Times New Roman" panose="02020603050405020304" pitchFamily="18" charset="0"/>
              <a:ea typeface="Times New Roman" panose="02020603050405020304" pitchFamily="18" charset="0"/>
            </a:endParaRPr>
          </a:p>
          <a:p>
            <a:pPr marL="539750" marR="39370" indent="-6350" algn="just">
              <a:lnSpc>
                <a:spcPct val="150000"/>
              </a:lnSpc>
              <a:spcBef>
                <a:spcPts val="100"/>
              </a:spcBef>
              <a:spcAft>
                <a:spcPts val="100"/>
              </a:spcAft>
            </a:pPr>
            <a:r>
              <a:rPr lang="en-US" sz="1800" dirty="0">
                <a:solidFill>
                  <a:srgbClr val="000000"/>
                </a:solidFill>
                <a:effectLst/>
                <a:latin typeface="Times New Roman" panose="02020603050405020304" pitchFamily="18" charset="0"/>
                <a:ea typeface="Times New Roman" panose="02020603050405020304" pitchFamily="18" charset="0"/>
              </a:rPr>
              <a:t>Due to time constraints and a lack of technical knowledge, we could not develop an administrative section of the online auction website and an online payment system could not be achieved. However, the team is still researching how to add all those features for user satisfaction.</a:t>
            </a:r>
            <a:endParaRPr lang="en-PH" sz="1800" dirty="0">
              <a:solidFill>
                <a:srgbClr val="000000"/>
              </a:solidFill>
              <a:effectLst/>
              <a:latin typeface="Times New Roman" panose="02020603050405020304" pitchFamily="18" charset="0"/>
              <a:ea typeface="Times New Roman" panose="02020603050405020304" pitchFamily="18" charset="0"/>
            </a:endParaRPr>
          </a:p>
          <a:p>
            <a:pPr algn="just">
              <a:lnSpc>
                <a:spcPct val="200000"/>
              </a:lnSpc>
              <a:spcAft>
                <a:spcPts val="800"/>
              </a:spcAft>
            </a:pPr>
            <a:endParaRPr lang="en-PH"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1869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02"/>
        <p:cNvGrpSpPr/>
        <p:nvPr/>
      </p:nvGrpSpPr>
      <p:grpSpPr>
        <a:xfrm>
          <a:off x="0" y="0"/>
          <a:ext cx="0" cy="0"/>
          <a:chOff x="0" y="0"/>
          <a:chExt cx="0" cy="0"/>
        </a:xfrm>
      </p:grpSpPr>
      <p:sp>
        <p:nvSpPr>
          <p:cNvPr id="8" name="TextBox 7"/>
          <p:cNvSpPr txBox="1"/>
          <p:nvPr/>
        </p:nvSpPr>
        <p:spPr>
          <a:xfrm>
            <a:off x="85241" y="356462"/>
            <a:ext cx="8919275" cy="646331"/>
          </a:xfrm>
          <a:prstGeom prst="rect">
            <a:avLst/>
          </a:prstGeom>
          <a:noFill/>
        </p:spPr>
        <p:txBody>
          <a:bodyPr wrap="square" rtlCol="0">
            <a:spAutoFit/>
          </a:bodyPr>
          <a:lstStyle/>
          <a:p>
            <a:pPr algn="just"/>
            <a:r>
              <a:rPr lang="en-US" sz="3600" dirty="0">
                <a:latin typeface="Times New Roman" panose="02020603050405020304" pitchFamily="18" charset="0"/>
                <a:cs typeface="Times New Roman" panose="02020603050405020304" pitchFamily="18" charset="0"/>
              </a:rPr>
              <a:t>VI. Results and Discussion </a:t>
            </a:r>
            <a:r>
              <a:rPr lang="en-US" sz="3200" dirty="0">
                <a:latin typeface="Times New Roman" panose="02020603050405020304" pitchFamily="18" charset="0"/>
                <a:cs typeface="Times New Roman" panose="02020603050405020304" pitchFamily="18" charset="0"/>
              </a:rPr>
              <a:t>(</a:t>
            </a:r>
            <a:r>
              <a:rPr lang="en-US" sz="3200" dirty="0">
                <a:latin typeface="Times New Roman" panose="02020603050405020304" pitchFamily="18" charset="0"/>
                <a:ea typeface="Calibri" panose="020F0502020204030204" pitchFamily="34" charset="0"/>
                <a:cs typeface="Times New Roman" panose="02020603050405020304" pitchFamily="18" charset="0"/>
              </a:rPr>
              <a:t>Findings</a:t>
            </a:r>
            <a:r>
              <a:rPr lang="en-US" sz="3200" dirty="0">
                <a:latin typeface="Times New Roman" panose="02020603050405020304" pitchFamily="18" charset="0"/>
                <a:cs typeface="Times New Roman" panose="02020603050405020304" pitchFamily="18" charset="0"/>
              </a:rPr>
              <a:t>)</a:t>
            </a:r>
          </a:p>
        </p:txBody>
      </p:sp>
      <p:sp>
        <p:nvSpPr>
          <p:cNvPr id="4" name="Rectangle 3"/>
          <p:cNvSpPr/>
          <p:nvPr/>
        </p:nvSpPr>
        <p:spPr>
          <a:xfrm>
            <a:off x="151108" y="885830"/>
            <a:ext cx="8787540" cy="3065198"/>
          </a:xfrm>
          <a:prstGeom prst="rect">
            <a:avLst/>
          </a:prstGeom>
        </p:spPr>
        <p:txBody>
          <a:bodyPr wrap="square">
            <a:spAutoFit/>
          </a:bodyPr>
          <a:lstStyle/>
          <a:p>
            <a:pPr algn="just">
              <a:lnSpc>
                <a:spcPct val="200000"/>
              </a:lnSpc>
              <a:spcAft>
                <a:spcPts val="800"/>
              </a:spcAft>
            </a:pPr>
            <a:r>
              <a:rPr lang="en-US" sz="1800" b="1" dirty="0">
                <a:latin typeface="Times New Roman" panose="02020603050405020304" pitchFamily="18" charset="0"/>
                <a:ea typeface="Calibri" panose="020F0502020204030204" pitchFamily="34" charset="0"/>
                <a:cs typeface="Times New Roman" panose="02020603050405020304" pitchFamily="18" charset="0"/>
              </a:rPr>
              <a:t>2</a:t>
            </a:r>
            <a:r>
              <a:rPr lang="en-US" sz="2400" b="1" dirty="0">
                <a:latin typeface="Times New Roman" panose="02020603050405020304" pitchFamily="18" charset="0"/>
                <a:ea typeface="Calibri" panose="020F0502020204030204" pitchFamily="34" charset="0"/>
                <a:cs typeface="Times New Roman" panose="02020603050405020304" pitchFamily="18" charset="0"/>
              </a:rPr>
              <a:t>. </a:t>
            </a:r>
            <a:r>
              <a:rPr lang="en-PH" sz="1800" b="1" dirty="0">
                <a:effectLst/>
                <a:latin typeface="Times New Roman" panose="02020603050405020304" pitchFamily="18" charset="0"/>
                <a:ea typeface="Calibri" panose="020F0502020204030204" pitchFamily="34" charset="0"/>
                <a:cs typeface="Times New Roman" panose="02020603050405020304" pitchFamily="18" charset="0"/>
              </a:rPr>
              <a:t>The functional requirements of the system.</a:t>
            </a:r>
            <a:endParaRPr lang="en-PH"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200000"/>
              </a:lnSpc>
              <a:spcAft>
                <a:spcPts val="800"/>
              </a:spcAft>
            </a:pPr>
            <a:r>
              <a:rPr lang="en-PH"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PH" sz="1800" dirty="0">
                <a:effectLst/>
                <a:latin typeface="Times New Roman" panose="02020603050405020304" pitchFamily="18" charset="0"/>
                <a:ea typeface="Calibri" panose="020F0502020204030204" pitchFamily="34" charset="0"/>
                <a:cs typeface="Times New Roman" panose="02020603050405020304" pitchFamily="18" charset="0"/>
              </a:rPr>
              <a:t>The developed automated system includes the functional requirements of the system were determine through analysis of the gathered data during the interview. The following are the functional requirements of the system: Login, Register, Adding Artwork, Bidding session, Inform the winners and losers, and Payment/Transaction.</a:t>
            </a: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73613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 name="TextBox 3"/>
          <p:cNvSpPr txBox="1"/>
          <p:nvPr/>
        </p:nvSpPr>
        <p:spPr>
          <a:xfrm>
            <a:off x="736169" y="1091549"/>
            <a:ext cx="7671661" cy="2123658"/>
          </a:xfrm>
          <a:prstGeom prst="rect">
            <a:avLst/>
          </a:prstGeom>
          <a:noFill/>
        </p:spPr>
        <p:txBody>
          <a:bodyPr wrap="square" rtlCol="0">
            <a:spAutoFit/>
          </a:bodyPr>
          <a:lstStyle/>
          <a:p>
            <a:pPr algn="ctr"/>
            <a:r>
              <a:rPr lang="en-PH" sz="44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ArtBid</a:t>
            </a:r>
            <a:r>
              <a:rPr lang="en-PH" sz="4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Digital and Handmade Artwork Online Auction System for Artist Students</a:t>
            </a:r>
            <a:endParaRPr lang="en-US" sz="13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02"/>
        <p:cNvGrpSpPr/>
        <p:nvPr/>
      </p:nvGrpSpPr>
      <p:grpSpPr>
        <a:xfrm>
          <a:off x="0" y="0"/>
          <a:ext cx="0" cy="0"/>
          <a:chOff x="0" y="0"/>
          <a:chExt cx="0" cy="0"/>
        </a:xfrm>
      </p:grpSpPr>
      <p:sp>
        <p:nvSpPr>
          <p:cNvPr id="8" name="TextBox 7"/>
          <p:cNvSpPr txBox="1"/>
          <p:nvPr/>
        </p:nvSpPr>
        <p:spPr>
          <a:xfrm>
            <a:off x="85241" y="356462"/>
            <a:ext cx="8919275" cy="646331"/>
          </a:xfrm>
          <a:prstGeom prst="rect">
            <a:avLst/>
          </a:prstGeom>
          <a:noFill/>
        </p:spPr>
        <p:txBody>
          <a:bodyPr wrap="square" rtlCol="0">
            <a:spAutoFit/>
          </a:bodyPr>
          <a:lstStyle/>
          <a:p>
            <a:pPr algn="just"/>
            <a:r>
              <a:rPr lang="en-US" sz="3600" dirty="0">
                <a:latin typeface="Times New Roman" panose="02020603050405020304" pitchFamily="18" charset="0"/>
                <a:cs typeface="Times New Roman" panose="02020603050405020304" pitchFamily="18" charset="0"/>
              </a:rPr>
              <a:t>VI. Results and Discussion </a:t>
            </a:r>
            <a:r>
              <a:rPr lang="en-US" sz="3200" dirty="0">
                <a:latin typeface="Times New Roman" panose="02020603050405020304" pitchFamily="18" charset="0"/>
                <a:cs typeface="Times New Roman" panose="02020603050405020304" pitchFamily="18" charset="0"/>
              </a:rPr>
              <a:t>(</a:t>
            </a:r>
            <a:r>
              <a:rPr lang="en-US" sz="3200" dirty="0">
                <a:latin typeface="Times New Roman" panose="02020603050405020304" pitchFamily="18" charset="0"/>
                <a:ea typeface="Calibri" panose="020F0502020204030204" pitchFamily="34" charset="0"/>
                <a:cs typeface="Times New Roman" panose="02020603050405020304" pitchFamily="18" charset="0"/>
              </a:rPr>
              <a:t>Findings</a:t>
            </a:r>
            <a:r>
              <a:rPr lang="en-US" sz="3200" dirty="0">
                <a:latin typeface="Times New Roman" panose="02020603050405020304" pitchFamily="18" charset="0"/>
                <a:cs typeface="Times New Roman" panose="02020603050405020304" pitchFamily="18" charset="0"/>
              </a:rPr>
              <a:t>)</a:t>
            </a:r>
          </a:p>
        </p:txBody>
      </p:sp>
      <p:sp>
        <p:nvSpPr>
          <p:cNvPr id="4" name="Rectangle 3"/>
          <p:cNvSpPr/>
          <p:nvPr/>
        </p:nvSpPr>
        <p:spPr>
          <a:xfrm>
            <a:off x="170481" y="1045629"/>
            <a:ext cx="8803038" cy="3741409"/>
          </a:xfrm>
          <a:prstGeom prst="rect">
            <a:avLst/>
          </a:prstGeom>
        </p:spPr>
        <p:txBody>
          <a:bodyPr wrap="square">
            <a:spAutoFit/>
          </a:bodyPr>
          <a:lstStyle/>
          <a:p>
            <a:pPr algn="just">
              <a:lnSpc>
                <a:spcPct val="150000"/>
              </a:lnSpc>
            </a:pPr>
            <a:r>
              <a:rPr lang="en-PH" sz="1800" b="1" dirty="0">
                <a:effectLst/>
                <a:latin typeface="Times New Roman" panose="02020603050405020304" pitchFamily="18" charset="0"/>
                <a:ea typeface="Calibri" panose="020F0502020204030204" pitchFamily="34" charset="0"/>
                <a:cs typeface="Times New Roman" panose="02020603050405020304" pitchFamily="18" charset="0"/>
              </a:rPr>
              <a:t>3. The developed </a:t>
            </a:r>
            <a:r>
              <a:rPr lang="en-PH"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Digital and Handmade Artwork Online Auction System for Artist Students using the </a:t>
            </a:r>
            <a:r>
              <a:rPr lang="en-PH"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Agile Scrum </a:t>
            </a:r>
            <a:r>
              <a:rPr lang="en-PH"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process model. </a:t>
            </a:r>
          </a:p>
          <a:p>
            <a:pPr algn="just">
              <a:lnSpc>
                <a:spcPct val="150000"/>
              </a:lnSpc>
            </a:pPr>
            <a:endParaRPr lang="en-PH"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en-PH" sz="1800" b="1" dirty="0">
                <a:latin typeface="Times New Roman" panose="02020603050405020304" pitchFamily="18" charset="0"/>
                <a:ea typeface="Calibri" panose="020F0502020204030204" pitchFamily="34" charset="0"/>
                <a:cs typeface="Times New Roman" panose="02020603050405020304" pitchFamily="18" charset="0"/>
              </a:rPr>
              <a:t>	</a:t>
            </a:r>
            <a:r>
              <a:rPr lang="en-PH"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researchers used the Agile Scrum software process model in developing the automated system. The system was developed by the researchers by following the phase of Agile Scrum Methodology Model: requirements gathering, user design (plan, design, develop, test, release, and feedback), construction, and cutover.</a:t>
            </a:r>
            <a:endParaRPr lang="en-PH"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pPr>
            <a:endParaRPr lang="en-PH"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pP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06291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80CF40-2DC1-BFA0-AE10-88A83171764A}"/>
              </a:ext>
            </a:extLst>
          </p:cNvPr>
          <p:cNvSpPr>
            <a:spLocks noGrp="1"/>
          </p:cNvSpPr>
          <p:nvPr>
            <p:ph type="body" idx="1"/>
          </p:nvPr>
        </p:nvSpPr>
        <p:spPr>
          <a:xfrm>
            <a:off x="1073700" y="249352"/>
            <a:ext cx="6996600" cy="4041739"/>
          </a:xfrm>
        </p:spPr>
        <p:txBody>
          <a:bodyPr/>
          <a:lstStyle/>
          <a:p>
            <a:pPr marL="139700" indent="0" algn="just">
              <a:lnSpc>
                <a:spcPct val="150000"/>
              </a:lnSpc>
              <a:spcAft>
                <a:spcPts val="800"/>
              </a:spcAft>
              <a:buNone/>
            </a:pPr>
            <a:r>
              <a:rPr lang="en-PH" sz="16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4. Evaluation of Digital and </a:t>
            </a:r>
            <a:r>
              <a:rPr lang="en-PH" sz="16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Handmade Artwork Online Auction System for Artist Students </a:t>
            </a:r>
            <a:r>
              <a:rPr lang="en-PH" sz="16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using the ISO 25010 along the criteria Functional Suitability, Performance Efficiency, Reliability, and Security.</a:t>
            </a:r>
            <a:endParaRPr lang="en-PH" sz="1600" dirty="0">
              <a:effectLst/>
              <a:latin typeface="Calibri" panose="020F0502020204030204" pitchFamily="34" charset="0"/>
              <a:ea typeface="Calibri" panose="020F0502020204030204" pitchFamily="34" charset="0"/>
              <a:cs typeface="Times New Roman" panose="02020603050405020304" pitchFamily="18" charset="0"/>
            </a:endParaRPr>
          </a:p>
          <a:p>
            <a:pPr marL="139700" indent="0" algn="just">
              <a:lnSpc>
                <a:spcPct val="150000"/>
              </a:lnSpc>
              <a:spcAft>
                <a:spcPts val="800"/>
              </a:spcAft>
              <a:buNone/>
            </a:pPr>
            <a:r>
              <a:rPr lang="en-PH" sz="16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PH"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Using ISO 25010, the researchers were able to determine the quality of the proposed system in terms of the criteria of Functional Suitability, Performance Efficiency, Reliability, and Security. The Digital and Handmade Artwork Online Auction System for Artist Students was evaluated by the </a:t>
            </a:r>
            <a:r>
              <a:rPr lang="en-PH"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students of College of Fine Arts</a:t>
            </a:r>
            <a:r>
              <a:rPr lang="en-PH"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and teacher’s and the defense committee members. The proposed system was evaluated in four criteria namely: Functional Suitability, Performance Efficiency, Reliability, and Security.</a:t>
            </a:r>
            <a:endParaRPr lang="en-PH" sz="1600" dirty="0">
              <a:effectLst/>
              <a:latin typeface="Calibri" panose="020F0502020204030204" pitchFamily="34" charset="0"/>
              <a:ea typeface="Calibri" panose="020F0502020204030204" pitchFamily="34" charset="0"/>
              <a:cs typeface="Times New Roman" panose="02020603050405020304" pitchFamily="18" charset="0"/>
            </a:endParaRPr>
          </a:p>
          <a:p>
            <a:pPr marL="139700" indent="0">
              <a:lnSpc>
                <a:spcPct val="150000"/>
              </a:lnSpc>
              <a:buNone/>
            </a:pPr>
            <a:endParaRPr lang="en-PH" sz="1200" dirty="0"/>
          </a:p>
        </p:txBody>
      </p:sp>
    </p:spTree>
    <p:extLst>
      <p:ext uri="{BB962C8B-B14F-4D97-AF65-F5344CB8AC3E}">
        <p14:creationId xmlns:p14="http://schemas.microsoft.com/office/powerpoint/2010/main" val="19891394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02"/>
        <p:cNvGrpSpPr/>
        <p:nvPr/>
      </p:nvGrpSpPr>
      <p:grpSpPr>
        <a:xfrm>
          <a:off x="0" y="0"/>
          <a:ext cx="0" cy="0"/>
          <a:chOff x="0" y="0"/>
          <a:chExt cx="0" cy="0"/>
        </a:xfrm>
      </p:grpSpPr>
      <p:sp>
        <p:nvSpPr>
          <p:cNvPr id="8" name="TextBox 7"/>
          <p:cNvSpPr txBox="1"/>
          <p:nvPr/>
        </p:nvSpPr>
        <p:spPr>
          <a:xfrm>
            <a:off x="85241" y="356462"/>
            <a:ext cx="8919275" cy="646331"/>
          </a:xfrm>
          <a:prstGeom prst="rect">
            <a:avLst/>
          </a:prstGeom>
          <a:noFill/>
        </p:spPr>
        <p:txBody>
          <a:bodyPr wrap="square" rtlCol="0">
            <a:spAutoFit/>
          </a:bodyPr>
          <a:lstStyle/>
          <a:p>
            <a:pPr algn="just"/>
            <a:r>
              <a:rPr lang="en-US" sz="3600" dirty="0">
                <a:latin typeface="Times New Roman" panose="02020603050405020304" pitchFamily="18" charset="0"/>
                <a:cs typeface="Times New Roman" panose="02020603050405020304" pitchFamily="18" charset="0"/>
              </a:rPr>
              <a:t>VI. Results and Discussion </a:t>
            </a:r>
            <a:r>
              <a:rPr lang="en-US" sz="3200" dirty="0">
                <a:latin typeface="Times New Roman" panose="02020603050405020304" pitchFamily="18" charset="0"/>
                <a:cs typeface="Times New Roman" panose="02020603050405020304" pitchFamily="18" charset="0"/>
              </a:rPr>
              <a:t>(</a:t>
            </a:r>
            <a:r>
              <a:rPr lang="en-US" sz="3200" dirty="0">
                <a:latin typeface="Times New Roman" panose="02020603050405020304" pitchFamily="18" charset="0"/>
                <a:ea typeface="Calibri" panose="020F0502020204030204" pitchFamily="34" charset="0"/>
                <a:cs typeface="Times New Roman" panose="02020603050405020304" pitchFamily="18" charset="0"/>
              </a:rPr>
              <a:t>Conclusions</a:t>
            </a:r>
            <a:r>
              <a:rPr lang="en-US" sz="3200" dirty="0">
                <a:latin typeface="Times New Roman" panose="02020603050405020304" pitchFamily="18" charset="0"/>
                <a:cs typeface="Times New Roman" panose="02020603050405020304" pitchFamily="18" charset="0"/>
              </a:rPr>
              <a:t>)</a:t>
            </a:r>
          </a:p>
        </p:txBody>
      </p:sp>
      <p:sp>
        <p:nvSpPr>
          <p:cNvPr id="4" name="Rectangle 3"/>
          <p:cNvSpPr/>
          <p:nvPr/>
        </p:nvSpPr>
        <p:spPr>
          <a:xfrm>
            <a:off x="143359" y="1002793"/>
            <a:ext cx="8803038" cy="3252172"/>
          </a:xfrm>
          <a:prstGeom prst="rect">
            <a:avLst/>
          </a:prstGeom>
        </p:spPr>
        <p:txBody>
          <a:bodyPr wrap="square">
            <a:spAutoFit/>
          </a:bodyPr>
          <a:lstStyle/>
          <a:p>
            <a:pPr algn="just">
              <a:spcAft>
                <a:spcPts val="800"/>
              </a:spcAft>
            </a:pPr>
            <a:r>
              <a:rPr lang="en-PH" sz="2400" dirty="0">
                <a:effectLst/>
                <a:latin typeface="Times New Roman" panose="02020603050405020304" pitchFamily="18" charset="0"/>
                <a:ea typeface="Calibri" panose="020F0502020204030204" pitchFamily="34" charset="0"/>
                <a:cs typeface="Times New Roman" panose="02020603050405020304" pitchFamily="18" charset="0"/>
              </a:rPr>
              <a:t>	Based on the findings of the developed system, the following conclusions were drawn:</a:t>
            </a:r>
            <a:endParaRPr lang="en-PH" sz="2400" dirty="0">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800"/>
              </a:spcAft>
            </a:pPr>
            <a:r>
              <a:rPr lang="en-PH" sz="2400" dirty="0">
                <a:effectLst/>
                <a:latin typeface="Times New Roman" panose="02020603050405020304" pitchFamily="18" charset="0"/>
                <a:ea typeface="Calibri" panose="020F0502020204030204" pitchFamily="34" charset="0"/>
                <a:cs typeface="Times New Roman" panose="02020603050405020304" pitchFamily="18" charset="0"/>
              </a:rPr>
              <a:t>1. The problems encountered in the online auction system of Digital and Handmade Artwork will be addressed through the implementation of the developed system.</a:t>
            </a:r>
            <a:endParaRPr lang="en-PH" sz="2400" dirty="0">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800"/>
              </a:spcAft>
            </a:pPr>
            <a:r>
              <a:rPr lang="en-PH" sz="2400" dirty="0">
                <a:effectLst/>
                <a:latin typeface="Times New Roman" panose="02020603050405020304" pitchFamily="18" charset="0"/>
                <a:ea typeface="Calibri" panose="020F0502020204030204" pitchFamily="34" charset="0"/>
                <a:cs typeface="Times New Roman" panose="02020603050405020304" pitchFamily="18" charset="0"/>
              </a:rPr>
              <a:t>2. The functional requirements integrated into the online </a:t>
            </a:r>
            <a:r>
              <a:rPr lang="en-PH" sz="2400" dirty="0">
                <a:latin typeface="Times New Roman" panose="02020603050405020304" pitchFamily="18" charset="0"/>
                <a:ea typeface="Calibri" panose="020F0502020204030204" pitchFamily="34" charset="0"/>
                <a:cs typeface="Times New Roman" panose="02020603050405020304" pitchFamily="18" charset="0"/>
              </a:rPr>
              <a:t>auction</a:t>
            </a:r>
            <a:r>
              <a:rPr lang="en-PH" sz="2400" dirty="0">
                <a:effectLst/>
                <a:latin typeface="Times New Roman" panose="02020603050405020304" pitchFamily="18" charset="0"/>
                <a:ea typeface="Calibri" panose="020F0502020204030204" pitchFamily="34" charset="0"/>
                <a:cs typeface="Times New Roman" panose="02020603050405020304" pitchFamily="18" charset="0"/>
              </a:rPr>
              <a:t> system met the expectation and needs of the </a:t>
            </a:r>
            <a:r>
              <a:rPr lang="en-PH" sz="2400" dirty="0">
                <a:latin typeface="Times New Roman" panose="02020603050405020304" pitchFamily="18" charset="0"/>
                <a:ea typeface="Calibri" panose="020F0502020204030204" pitchFamily="34" charset="0"/>
                <a:cs typeface="Times New Roman" panose="02020603050405020304" pitchFamily="18" charset="0"/>
              </a:rPr>
              <a:t>digital and handmade artwork.</a:t>
            </a:r>
            <a:endParaRPr lang="en-PH"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314401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AF6EF27-9225-765E-E2C4-2343D177151D}"/>
              </a:ext>
            </a:extLst>
          </p:cNvPr>
          <p:cNvSpPr>
            <a:spLocks noGrp="1"/>
          </p:cNvSpPr>
          <p:nvPr>
            <p:ph type="body" idx="1"/>
          </p:nvPr>
        </p:nvSpPr>
        <p:spPr>
          <a:xfrm>
            <a:off x="1073700" y="461233"/>
            <a:ext cx="6996600" cy="3327900"/>
          </a:xfrm>
        </p:spPr>
        <p:txBody>
          <a:bodyPr/>
          <a:lstStyle/>
          <a:p>
            <a:pPr marL="139700" indent="0" algn="just">
              <a:spcAft>
                <a:spcPts val="800"/>
              </a:spcAft>
              <a:buNone/>
            </a:pPr>
            <a:r>
              <a:rPr lang="en-PH" sz="24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3. The Agile Scrum Development software process model is efficient for developing the system. It ensures the development of high-quality products faster by following its phases. </a:t>
            </a:r>
            <a:endParaRPr lang="en-PH" sz="2400" dirty="0">
              <a:solidFill>
                <a:schemeClr val="bg1">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139700" indent="0" algn="just">
              <a:spcAft>
                <a:spcPts val="800"/>
              </a:spcAft>
              <a:buNone/>
            </a:pPr>
            <a:r>
              <a:rPr lang="en-PH" sz="24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4. The developed system is functional, efficient, reliable, and secured as indicated by the grand mean of 4.44 and interpreted “Highly Usable”.</a:t>
            </a:r>
            <a:endParaRPr lang="en-PH" sz="2400" dirty="0">
              <a:solidFill>
                <a:schemeClr val="bg1">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139700" indent="0">
              <a:buNone/>
            </a:pPr>
            <a:endParaRPr lang="en-PH" sz="2400" dirty="0">
              <a:solidFill>
                <a:schemeClr val="bg1">
                  <a:lumMod val="10000"/>
                </a:schemeClr>
              </a:solidFill>
            </a:endParaRPr>
          </a:p>
        </p:txBody>
      </p:sp>
    </p:spTree>
    <p:extLst>
      <p:ext uri="{BB962C8B-B14F-4D97-AF65-F5344CB8AC3E}">
        <p14:creationId xmlns:p14="http://schemas.microsoft.com/office/powerpoint/2010/main" val="3088575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02"/>
        <p:cNvGrpSpPr/>
        <p:nvPr/>
      </p:nvGrpSpPr>
      <p:grpSpPr>
        <a:xfrm>
          <a:off x="0" y="0"/>
          <a:ext cx="0" cy="0"/>
          <a:chOff x="0" y="0"/>
          <a:chExt cx="0" cy="0"/>
        </a:xfrm>
      </p:grpSpPr>
      <p:sp>
        <p:nvSpPr>
          <p:cNvPr id="8" name="TextBox 7"/>
          <p:cNvSpPr txBox="1"/>
          <p:nvPr/>
        </p:nvSpPr>
        <p:spPr>
          <a:xfrm>
            <a:off x="85241" y="356462"/>
            <a:ext cx="8919275" cy="646331"/>
          </a:xfrm>
          <a:prstGeom prst="rect">
            <a:avLst/>
          </a:prstGeom>
          <a:noFill/>
        </p:spPr>
        <p:txBody>
          <a:bodyPr wrap="square" rtlCol="0">
            <a:spAutoFit/>
          </a:bodyPr>
          <a:lstStyle/>
          <a:p>
            <a:pPr algn="just"/>
            <a:r>
              <a:rPr lang="en-US" sz="3600" dirty="0">
                <a:latin typeface="Times New Roman" panose="02020603050405020304" pitchFamily="18" charset="0"/>
                <a:cs typeface="Times New Roman" panose="02020603050405020304" pitchFamily="18" charset="0"/>
              </a:rPr>
              <a:t>VI. Results and Discussion </a:t>
            </a:r>
            <a:r>
              <a:rPr lang="en-US" sz="3200" dirty="0">
                <a:latin typeface="Times New Roman" panose="02020603050405020304" pitchFamily="18" charset="0"/>
                <a:cs typeface="Times New Roman" panose="02020603050405020304" pitchFamily="18" charset="0"/>
              </a:rPr>
              <a:t>(</a:t>
            </a:r>
            <a:r>
              <a:rPr lang="en-US" sz="3200" dirty="0">
                <a:latin typeface="Times New Roman" panose="02020603050405020304" pitchFamily="18" charset="0"/>
                <a:ea typeface="Calibri" panose="020F0502020204030204" pitchFamily="34" charset="0"/>
                <a:cs typeface="Times New Roman" panose="02020603050405020304" pitchFamily="18" charset="0"/>
              </a:rPr>
              <a:t>Recommendations</a:t>
            </a:r>
            <a:r>
              <a:rPr lang="en-US" sz="3200" dirty="0">
                <a:latin typeface="Times New Roman" panose="02020603050405020304" pitchFamily="18" charset="0"/>
                <a:cs typeface="Times New Roman" panose="02020603050405020304" pitchFamily="18" charset="0"/>
              </a:rPr>
              <a:t>)</a:t>
            </a:r>
          </a:p>
        </p:txBody>
      </p:sp>
      <p:sp>
        <p:nvSpPr>
          <p:cNvPr id="4" name="Rectangle 3"/>
          <p:cNvSpPr/>
          <p:nvPr/>
        </p:nvSpPr>
        <p:spPr>
          <a:xfrm>
            <a:off x="85241" y="1157049"/>
            <a:ext cx="7880279" cy="3408112"/>
          </a:xfrm>
          <a:prstGeom prst="rect">
            <a:avLst/>
          </a:prstGeom>
        </p:spPr>
        <p:txBody>
          <a:bodyPr wrap="square">
            <a:spAutoFit/>
          </a:bodyPr>
          <a:lstStyle/>
          <a:p>
            <a:pPr marL="1317625" indent="-403225" algn="just">
              <a:lnSpc>
                <a:spcPct val="150000"/>
              </a:lnSpc>
              <a:buAutoNum type="arabicPeriod"/>
            </a:pPr>
            <a:r>
              <a:rPr lang="en-PH" sz="2800" dirty="0">
                <a:effectLst/>
                <a:latin typeface="Times New Roman" panose="02020603050405020304" pitchFamily="18" charset="0"/>
                <a:ea typeface="Calibri" panose="020F0502020204030204" pitchFamily="34" charset="0"/>
              </a:rPr>
              <a:t>The researchers recommend the implementation of </a:t>
            </a:r>
            <a:r>
              <a:rPr lang="en-US" sz="2800" dirty="0">
                <a:solidFill>
                  <a:srgbClr val="000000"/>
                </a:solidFill>
                <a:effectLst/>
                <a:latin typeface="Times New Roman" panose="02020603050405020304" pitchFamily="18" charset="0"/>
                <a:ea typeface="Calibri" panose="020F0502020204030204" pitchFamily="34" charset="0"/>
              </a:rPr>
              <a:t>Digital and Handmade Artwork Online Auction System for Artist Students.</a:t>
            </a:r>
            <a:endParaRPr lang="en-US" sz="36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200000"/>
              </a:lnSpc>
              <a:spcAft>
                <a:spcPts val="800"/>
              </a:spcAft>
            </a:pPr>
            <a:r>
              <a:rPr lang="en-PH" sz="2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6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34215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02"/>
        <p:cNvGrpSpPr/>
        <p:nvPr/>
      </p:nvGrpSpPr>
      <p:grpSpPr>
        <a:xfrm>
          <a:off x="0" y="0"/>
          <a:ext cx="0" cy="0"/>
          <a:chOff x="0" y="0"/>
          <a:chExt cx="0" cy="0"/>
        </a:xfrm>
      </p:grpSpPr>
      <p:sp>
        <p:nvSpPr>
          <p:cNvPr id="8" name="TextBox 7"/>
          <p:cNvSpPr txBox="1"/>
          <p:nvPr/>
        </p:nvSpPr>
        <p:spPr>
          <a:xfrm>
            <a:off x="85241" y="356462"/>
            <a:ext cx="8919275" cy="646331"/>
          </a:xfrm>
          <a:prstGeom prst="rect">
            <a:avLst/>
          </a:prstGeom>
          <a:noFill/>
        </p:spPr>
        <p:txBody>
          <a:bodyPr wrap="square" rtlCol="0">
            <a:spAutoFit/>
          </a:bodyPr>
          <a:lstStyle/>
          <a:p>
            <a:pPr algn="just"/>
            <a:r>
              <a:rPr lang="en-US" sz="3600" dirty="0">
                <a:latin typeface="Times New Roman" panose="02020603050405020304" pitchFamily="18" charset="0"/>
                <a:cs typeface="Times New Roman" panose="02020603050405020304" pitchFamily="18" charset="0"/>
              </a:rPr>
              <a:t>VI. Results and Discussion </a:t>
            </a:r>
            <a:r>
              <a:rPr lang="en-US" sz="3200" dirty="0">
                <a:latin typeface="Times New Roman" panose="02020603050405020304" pitchFamily="18" charset="0"/>
                <a:cs typeface="Times New Roman" panose="02020603050405020304" pitchFamily="18" charset="0"/>
              </a:rPr>
              <a:t>(</a:t>
            </a:r>
            <a:r>
              <a:rPr lang="en-US" sz="3200" dirty="0">
                <a:latin typeface="Times New Roman" panose="02020603050405020304" pitchFamily="18" charset="0"/>
                <a:ea typeface="Calibri" panose="020F0502020204030204" pitchFamily="34" charset="0"/>
                <a:cs typeface="Times New Roman" panose="02020603050405020304" pitchFamily="18" charset="0"/>
              </a:rPr>
              <a:t>Recommendations</a:t>
            </a:r>
            <a:r>
              <a:rPr lang="en-US" sz="3200" dirty="0">
                <a:latin typeface="Times New Roman" panose="02020603050405020304" pitchFamily="18" charset="0"/>
                <a:cs typeface="Times New Roman" panose="02020603050405020304" pitchFamily="18" charset="0"/>
              </a:rPr>
              <a:t>)</a:t>
            </a:r>
          </a:p>
        </p:txBody>
      </p:sp>
      <p:sp>
        <p:nvSpPr>
          <p:cNvPr id="4" name="Rectangle 3"/>
          <p:cNvSpPr/>
          <p:nvPr/>
        </p:nvSpPr>
        <p:spPr>
          <a:xfrm>
            <a:off x="545400" y="1002793"/>
            <a:ext cx="7998955" cy="3777637"/>
          </a:xfrm>
          <a:prstGeom prst="rect">
            <a:avLst/>
          </a:prstGeom>
        </p:spPr>
        <p:txBody>
          <a:bodyPr wrap="square">
            <a:spAutoFit/>
          </a:bodyPr>
          <a:lstStyle/>
          <a:p>
            <a:pPr algn="just">
              <a:lnSpc>
                <a:spcPct val="150000"/>
              </a:lnSpc>
              <a:spcAft>
                <a:spcPts val="800"/>
              </a:spcAft>
            </a:pPr>
            <a:r>
              <a:rPr lang="en-US" sz="2400" dirty="0">
                <a:solidFill>
                  <a:srgbClr val="000000"/>
                </a:solidFill>
                <a:effectLst/>
                <a:latin typeface="Times New Roman" panose="02020603050405020304" pitchFamily="18" charset="0"/>
                <a:ea typeface="Times New Roman" panose="02020603050405020304" pitchFamily="18" charset="0"/>
              </a:rPr>
              <a:t>Therefore, we recommend that the administrative section of this work be looked at by interested researchers who have an interest in the field of study. Also, a payment system that will allow users to pay money online for their goods to be delivered to them could be enhanced.</a:t>
            </a:r>
            <a:endParaRPr lang="en-PH" sz="2400" dirty="0">
              <a:solidFill>
                <a:srgbClr val="000000"/>
              </a:solidFill>
              <a:effectLst/>
              <a:latin typeface="Times New Roman" panose="02020603050405020304" pitchFamily="18" charset="0"/>
              <a:ea typeface="Times New Roman" panose="02020603050405020304" pitchFamily="18" charset="0"/>
            </a:endParaRPr>
          </a:p>
          <a:p>
            <a:pPr algn="just">
              <a:lnSpc>
                <a:spcPct val="150000"/>
              </a:lnSpc>
              <a:spcAft>
                <a:spcPts val="800"/>
              </a:spcAft>
            </a:pPr>
            <a:endParaRPr lang="en-US" sz="40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528632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0DB4499-4DAA-4976-9A28-2C43B3D64193}"/>
              </a:ext>
            </a:extLst>
          </p:cNvPr>
          <p:cNvSpPr>
            <a:spLocks noGrp="1"/>
          </p:cNvSpPr>
          <p:nvPr>
            <p:ph type="body" idx="1"/>
          </p:nvPr>
        </p:nvSpPr>
        <p:spPr>
          <a:xfrm>
            <a:off x="1073700" y="945197"/>
            <a:ext cx="6996600" cy="1041762"/>
          </a:xfrm>
        </p:spPr>
        <p:txBody>
          <a:bodyPr/>
          <a:lstStyle/>
          <a:p>
            <a:pPr marL="139700" indent="0" algn="ctr">
              <a:buNone/>
            </a:pPr>
            <a:r>
              <a:rPr lang="en-US" sz="6600" b="1" dirty="0"/>
              <a:t>System Presentation</a:t>
            </a:r>
          </a:p>
          <a:p>
            <a:pPr marL="139700" indent="0" algn="ctr">
              <a:buNone/>
            </a:pPr>
            <a:endParaRPr lang="en-US" sz="6600" b="1" dirty="0"/>
          </a:p>
        </p:txBody>
      </p:sp>
    </p:spTree>
    <p:extLst>
      <p:ext uri="{BB962C8B-B14F-4D97-AF65-F5344CB8AC3E}">
        <p14:creationId xmlns:p14="http://schemas.microsoft.com/office/powerpoint/2010/main" val="29759924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0DB4499-4DAA-4976-9A28-2C43B3D64193}"/>
              </a:ext>
            </a:extLst>
          </p:cNvPr>
          <p:cNvSpPr>
            <a:spLocks noGrp="1"/>
          </p:cNvSpPr>
          <p:nvPr>
            <p:ph type="body" idx="1"/>
          </p:nvPr>
        </p:nvSpPr>
        <p:spPr>
          <a:xfrm>
            <a:off x="1073700" y="1167151"/>
            <a:ext cx="6996600" cy="1755473"/>
          </a:xfrm>
        </p:spPr>
        <p:txBody>
          <a:bodyPr/>
          <a:lstStyle/>
          <a:p>
            <a:pPr marL="139700" indent="0" algn="ctr">
              <a:buNone/>
            </a:pPr>
            <a:r>
              <a:rPr lang="en-US" sz="9800" b="1" dirty="0"/>
              <a:t>Bidder</a:t>
            </a:r>
          </a:p>
        </p:txBody>
      </p:sp>
    </p:spTree>
    <p:extLst>
      <p:ext uri="{BB962C8B-B14F-4D97-AF65-F5344CB8AC3E}">
        <p14:creationId xmlns:p14="http://schemas.microsoft.com/office/powerpoint/2010/main" val="1988888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452F-2AB3-45FA-A076-763F7E466E98}"/>
              </a:ext>
            </a:extLst>
          </p:cNvPr>
          <p:cNvSpPr>
            <a:spLocks noGrp="1"/>
          </p:cNvSpPr>
          <p:nvPr>
            <p:ph type="title"/>
          </p:nvPr>
        </p:nvSpPr>
        <p:spPr>
          <a:xfrm>
            <a:off x="713224" y="358772"/>
            <a:ext cx="7717500" cy="478200"/>
          </a:xfrm>
        </p:spPr>
        <p:txBody>
          <a:bodyPr/>
          <a:lstStyle/>
          <a:p>
            <a:r>
              <a:rPr lang="en-US" dirty="0"/>
              <a:t>Homepage of the system</a:t>
            </a:r>
          </a:p>
        </p:txBody>
      </p:sp>
      <p:pic>
        <p:nvPicPr>
          <p:cNvPr id="5" name="Picture 4">
            <a:extLst>
              <a:ext uri="{FF2B5EF4-FFF2-40B4-BE49-F238E27FC236}">
                <a16:creationId xmlns:a16="http://schemas.microsoft.com/office/drawing/2014/main" id="{322D7785-1538-4BEE-9592-178FF06385BA}"/>
              </a:ext>
            </a:extLst>
          </p:cNvPr>
          <p:cNvPicPr>
            <a:picLocks noChangeAspect="1"/>
          </p:cNvPicPr>
          <p:nvPr/>
        </p:nvPicPr>
        <p:blipFill rotWithShape="1">
          <a:blip r:embed="rId2"/>
          <a:srcRect t="9414" b="5105"/>
          <a:stretch/>
        </p:blipFill>
        <p:spPr>
          <a:xfrm>
            <a:off x="852340" y="836972"/>
            <a:ext cx="7439267" cy="3575304"/>
          </a:xfrm>
          <a:prstGeom prst="rect">
            <a:avLst/>
          </a:prstGeom>
        </p:spPr>
      </p:pic>
    </p:spTree>
    <p:extLst>
      <p:ext uri="{BB962C8B-B14F-4D97-AF65-F5344CB8AC3E}">
        <p14:creationId xmlns:p14="http://schemas.microsoft.com/office/powerpoint/2010/main" val="31433024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A60A6-C605-4168-96A6-3DEC37BE2745}"/>
              </a:ext>
            </a:extLst>
          </p:cNvPr>
          <p:cNvSpPr>
            <a:spLocks noGrp="1"/>
          </p:cNvSpPr>
          <p:nvPr>
            <p:ph type="title"/>
          </p:nvPr>
        </p:nvSpPr>
        <p:spPr>
          <a:xfrm>
            <a:off x="713225" y="348139"/>
            <a:ext cx="7717500" cy="478200"/>
          </a:xfrm>
        </p:spPr>
        <p:txBody>
          <a:bodyPr/>
          <a:lstStyle/>
          <a:p>
            <a:r>
              <a:rPr lang="en-US" dirty="0"/>
              <a:t>Login page of the system</a:t>
            </a:r>
          </a:p>
        </p:txBody>
      </p:sp>
      <p:pic>
        <p:nvPicPr>
          <p:cNvPr id="5" name="Picture 4">
            <a:extLst>
              <a:ext uri="{FF2B5EF4-FFF2-40B4-BE49-F238E27FC236}">
                <a16:creationId xmlns:a16="http://schemas.microsoft.com/office/drawing/2014/main" id="{2F5E6FAF-4C07-4A54-BA35-C4F1009D7EE4}"/>
              </a:ext>
            </a:extLst>
          </p:cNvPr>
          <p:cNvPicPr>
            <a:picLocks noChangeAspect="1"/>
          </p:cNvPicPr>
          <p:nvPr/>
        </p:nvPicPr>
        <p:blipFill rotWithShape="1">
          <a:blip r:embed="rId2"/>
          <a:srcRect t="9212" b="5714"/>
          <a:stretch/>
        </p:blipFill>
        <p:spPr>
          <a:xfrm>
            <a:off x="834519" y="826339"/>
            <a:ext cx="7474911" cy="3575304"/>
          </a:xfrm>
          <a:prstGeom prst="rect">
            <a:avLst/>
          </a:prstGeom>
        </p:spPr>
      </p:pic>
    </p:spTree>
    <p:extLst>
      <p:ext uri="{BB962C8B-B14F-4D97-AF65-F5344CB8AC3E}">
        <p14:creationId xmlns:p14="http://schemas.microsoft.com/office/powerpoint/2010/main" val="632292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02"/>
        <p:cNvGrpSpPr/>
        <p:nvPr/>
      </p:nvGrpSpPr>
      <p:grpSpPr>
        <a:xfrm>
          <a:off x="0" y="0"/>
          <a:ext cx="0" cy="0"/>
          <a:chOff x="0" y="0"/>
          <a:chExt cx="0" cy="0"/>
        </a:xfrm>
      </p:grpSpPr>
      <p:sp>
        <p:nvSpPr>
          <p:cNvPr id="8" name="TextBox 7"/>
          <p:cNvSpPr txBox="1"/>
          <p:nvPr/>
        </p:nvSpPr>
        <p:spPr>
          <a:xfrm>
            <a:off x="643179" y="265812"/>
            <a:ext cx="7857641" cy="4031873"/>
          </a:xfrm>
          <a:prstGeom prst="rect">
            <a:avLst/>
          </a:prstGeom>
          <a:noFill/>
        </p:spPr>
        <p:txBody>
          <a:bodyPr wrap="square" rtlCol="0">
            <a:spAutoFit/>
          </a:bodyPr>
          <a:lstStyle/>
          <a:p>
            <a:pPr algn="just"/>
            <a:r>
              <a:rPr lang="en-US" sz="3200" dirty="0">
                <a:latin typeface="Times New Roman" panose="02020603050405020304" pitchFamily="18" charset="0"/>
                <a:cs typeface="Times New Roman" panose="02020603050405020304" pitchFamily="18" charset="0"/>
              </a:rPr>
              <a:t>CONTENTS:</a:t>
            </a:r>
          </a:p>
          <a:p>
            <a:pPr marL="857250" indent="-857250" algn="just">
              <a:buAutoNum type="romanUcPeriod"/>
            </a:pPr>
            <a:r>
              <a:rPr lang="en-US" sz="3200" dirty="0">
                <a:latin typeface="Times New Roman" panose="02020603050405020304" pitchFamily="18" charset="0"/>
                <a:cs typeface="Times New Roman" panose="02020603050405020304" pitchFamily="18" charset="0"/>
              </a:rPr>
              <a:t>Introduction </a:t>
            </a:r>
          </a:p>
          <a:p>
            <a:pPr marL="857250" indent="-857250" algn="just">
              <a:buAutoNum type="romanUcPeriod"/>
            </a:pPr>
            <a:r>
              <a:rPr lang="en-US" sz="3200" dirty="0">
                <a:latin typeface="Times New Roman" panose="02020603050405020304" pitchFamily="18" charset="0"/>
                <a:cs typeface="Times New Roman" panose="02020603050405020304" pitchFamily="18" charset="0"/>
              </a:rPr>
              <a:t>Statement of Objectives</a:t>
            </a:r>
          </a:p>
          <a:p>
            <a:pPr marL="857250" indent="-857250" algn="just">
              <a:buAutoNum type="romanUcPeriod"/>
            </a:pPr>
            <a:r>
              <a:rPr lang="en-US" sz="3200" dirty="0">
                <a:latin typeface="Times New Roman" panose="02020603050405020304" pitchFamily="18" charset="0"/>
                <a:cs typeface="Times New Roman" panose="02020603050405020304" pitchFamily="18" charset="0"/>
              </a:rPr>
              <a:t>Significance of the Study</a:t>
            </a:r>
          </a:p>
          <a:p>
            <a:pPr marL="857250" indent="-857250" algn="just">
              <a:buAutoNum type="romanUcPeriod"/>
            </a:pPr>
            <a:r>
              <a:rPr lang="en-US" sz="3200" dirty="0">
                <a:latin typeface="Times New Roman" panose="02020603050405020304" pitchFamily="18" charset="0"/>
                <a:cs typeface="Times New Roman" panose="02020603050405020304" pitchFamily="18" charset="0"/>
              </a:rPr>
              <a:t>Scope and Delimitations</a:t>
            </a:r>
          </a:p>
          <a:p>
            <a:pPr marL="857250" indent="-857250" algn="just">
              <a:buAutoNum type="romanUcPeriod"/>
            </a:pPr>
            <a:r>
              <a:rPr lang="en-US" sz="3200" dirty="0">
                <a:latin typeface="Times New Roman" panose="02020603050405020304" pitchFamily="18" charset="0"/>
                <a:cs typeface="Times New Roman" panose="02020603050405020304" pitchFamily="18" charset="0"/>
              </a:rPr>
              <a:t>Methodology</a:t>
            </a:r>
          </a:p>
          <a:p>
            <a:pPr marL="857250" indent="-857250" algn="just">
              <a:buAutoNum type="romanUcPeriod"/>
            </a:pPr>
            <a:r>
              <a:rPr lang="en-US" sz="3200" dirty="0">
                <a:latin typeface="Times New Roman" panose="02020603050405020304" pitchFamily="18" charset="0"/>
                <a:cs typeface="Times New Roman" panose="02020603050405020304" pitchFamily="18" charset="0"/>
              </a:rPr>
              <a:t>Results and Discussion</a:t>
            </a:r>
          </a:p>
          <a:p>
            <a:pPr marL="857250" indent="-857250" algn="just">
              <a:buAutoNum type="romanUcPeriod"/>
            </a:pPr>
            <a:r>
              <a:rPr lang="en-US" sz="3200" dirty="0">
                <a:latin typeface="Times New Roman" panose="02020603050405020304" pitchFamily="18" charset="0"/>
                <a:cs typeface="Times New Roman" panose="02020603050405020304" pitchFamily="18" charset="0"/>
              </a:rPr>
              <a:t>System </a:t>
            </a:r>
            <a:r>
              <a:rPr lang="en-US" sz="3200" dirty="0" err="1">
                <a:latin typeface="Times New Roman" panose="02020603050405020304" pitchFamily="18" charset="0"/>
                <a:cs typeface="Times New Roman" panose="02020603050405020304" pitchFamily="18" charset="0"/>
              </a:rPr>
              <a:t>Presention</a:t>
            </a:r>
            <a:endParaRPr lang="en-US"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A60A6-C605-4168-96A6-3DEC37BE2745}"/>
              </a:ext>
            </a:extLst>
          </p:cNvPr>
          <p:cNvSpPr>
            <a:spLocks noGrp="1"/>
          </p:cNvSpPr>
          <p:nvPr>
            <p:ph type="title"/>
          </p:nvPr>
        </p:nvSpPr>
        <p:spPr>
          <a:xfrm>
            <a:off x="713225" y="348139"/>
            <a:ext cx="7717500" cy="478200"/>
          </a:xfrm>
        </p:spPr>
        <p:txBody>
          <a:bodyPr/>
          <a:lstStyle/>
          <a:p>
            <a:r>
              <a:rPr lang="en-US" dirty="0"/>
              <a:t>registration page of the system</a:t>
            </a:r>
          </a:p>
        </p:txBody>
      </p:sp>
      <p:pic>
        <p:nvPicPr>
          <p:cNvPr id="4" name="Picture 3">
            <a:extLst>
              <a:ext uri="{FF2B5EF4-FFF2-40B4-BE49-F238E27FC236}">
                <a16:creationId xmlns:a16="http://schemas.microsoft.com/office/drawing/2014/main" id="{42B36E10-A083-466A-B2DA-FB517116C4D0}"/>
              </a:ext>
            </a:extLst>
          </p:cNvPr>
          <p:cNvPicPr>
            <a:picLocks noChangeAspect="1"/>
          </p:cNvPicPr>
          <p:nvPr/>
        </p:nvPicPr>
        <p:blipFill rotWithShape="1">
          <a:blip r:embed="rId2"/>
          <a:srcRect t="9570" b="4507"/>
          <a:stretch/>
        </p:blipFill>
        <p:spPr>
          <a:xfrm>
            <a:off x="0" y="1064512"/>
            <a:ext cx="4574363" cy="2209801"/>
          </a:xfrm>
          <a:prstGeom prst="rect">
            <a:avLst/>
          </a:prstGeom>
        </p:spPr>
      </p:pic>
      <p:pic>
        <p:nvPicPr>
          <p:cNvPr id="7" name="Picture 6">
            <a:extLst>
              <a:ext uri="{FF2B5EF4-FFF2-40B4-BE49-F238E27FC236}">
                <a16:creationId xmlns:a16="http://schemas.microsoft.com/office/drawing/2014/main" id="{F7295D4A-E570-4CC3-BB2A-D06E7C2963EF}"/>
              </a:ext>
            </a:extLst>
          </p:cNvPr>
          <p:cNvPicPr>
            <a:picLocks noChangeAspect="1"/>
          </p:cNvPicPr>
          <p:nvPr/>
        </p:nvPicPr>
        <p:blipFill rotWithShape="1">
          <a:blip r:embed="rId3"/>
          <a:srcRect t="8979" b="5099"/>
          <a:stretch/>
        </p:blipFill>
        <p:spPr>
          <a:xfrm>
            <a:off x="4569638" y="1064512"/>
            <a:ext cx="4574362" cy="2209802"/>
          </a:xfrm>
          <a:prstGeom prst="rect">
            <a:avLst/>
          </a:prstGeom>
        </p:spPr>
      </p:pic>
    </p:spTree>
    <p:extLst>
      <p:ext uri="{BB962C8B-B14F-4D97-AF65-F5344CB8AC3E}">
        <p14:creationId xmlns:p14="http://schemas.microsoft.com/office/powerpoint/2010/main" val="18198800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A60A6-C605-4168-96A6-3DEC37BE2745}"/>
              </a:ext>
            </a:extLst>
          </p:cNvPr>
          <p:cNvSpPr>
            <a:spLocks noGrp="1"/>
          </p:cNvSpPr>
          <p:nvPr>
            <p:ph type="title"/>
          </p:nvPr>
        </p:nvSpPr>
        <p:spPr>
          <a:xfrm>
            <a:off x="710888" y="337507"/>
            <a:ext cx="7717500" cy="478200"/>
          </a:xfrm>
        </p:spPr>
        <p:txBody>
          <a:bodyPr/>
          <a:lstStyle/>
          <a:p>
            <a:r>
              <a:rPr lang="en-US" dirty="0"/>
              <a:t>Once user login they can start bid for arts</a:t>
            </a:r>
          </a:p>
        </p:txBody>
      </p:sp>
      <p:pic>
        <p:nvPicPr>
          <p:cNvPr id="5" name="Picture 4">
            <a:extLst>
              <a:ext uri="{FF2B5EF4-FFF2-40B4-BE49-F238E27FC236}">
                <a16:creationId xmlns:a16="http://schemas.microsoft.com/office/drawing/2014/main" id="{ABD87631-BA9B-44BA-9D06-7F099B121A1F}"/>
              </a:ext>
            </a:extLst>
          </p:cNvPr>
          <p:cNvPicPr>
            <a:picLocks noChangeAspect="1"/>
          </p:cNvPicPr>
          <p:nvPr/>
        </p:nvPicPr>
        <p:blipFill rotWithShape="1">
          <a:blip r:embed="rId2"/>
          <a:srcRect t="9333" b="5381"/>
          <a:stretch/>
        </p:blipFill>
        <p:spPr>
          <a:xfrm>
            <a:off x="841521" y="815707"/>
            <a:ext cx="7456234" cy="3575304"/>
          </a:xfrm>
          <a:prstGeom prst="rect">
            <a:avLst/>
          </a:prstGeom>
        </p:spPr>
      </p:pic>
    </p:spTree>
    <p:extLst>
      <p:ext uri="{BB962C8B-B14F-4D97-AF65-F5344CB8AC3E}">
        <p14:creationId xmlns:p14="http://schemas.microsoft.com/office/powerpoint/2010/main" val="7879937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A60A6-C605-4168-96A6-3DEC37BE2745}"/>
              </a:ext>
            </a:extLst>
          </p:cNvPr>
          <p:cNvSpPr>
            <a:spLocks noGrp="1"/>
          </p:cNvSpPr>
          <p:nvPr>
            <p:ph type="title"/>
          </p:nvPr>
        </p:nvSpPr>
        <p:spPr>
          <a:xfrm>
            <a:off x="710888" y="337506"/>
            <a:ext cx="7717500" cy="768279"/>
          </a:xfrm>
        </p:spPr>
        <p:txBody>
          <a:bodyPr/>
          <a:lstStyle/>
          <a:p>
            <a:r>
              <a:rPr lang="en-US" dirty="0"/>
              <a:t>Once you bid on an item you can see the product in the dashboard/ongoing bidding</a:t>
            </a:r>
          </a:p>
        </p:txBody>
      </p:sp>
      <p:pic>
        <p:nvPicPr>
          <p:cNvPr id="4" name="Picture 3">
            <a:extLst>
              <a:ext uri="{FF2B5EF4-FFF2-40B4-BE49-F238E27FC236}">
                <a16:creationId xmlns:a16="http://schemas.microsoft.com/office/drawing/2014/main" id="{91AB0990-81EB-49F3-B72B-88757D1F579D}"/>
              </a:ext>
            </a:extLst>
          </p:cNvPr>
          <p:cNvPicPr>
            <a:picLocks noChangeAspect="1"/>
          </p:cNvPicPr>
          <p:nvPr/>
        </p:nvPicPr>
        <p:blipFill rotWithShape="1">
          <a:blip r:embed="rId2"/>
          <a:srcRect t="9667" b="5669"/>
          <a:stretch/>
        </p:blipFill>
        <p:spPr>
          <a:xfrm>
            <a:off x="1207908" y="1105785"/>
            <a:ext cx="6723460" cy="3200400"/>
          </a:xfrm>
          <a:prstGeom prst="rect">
            <a:avLst/>
          </a:prstGeom>
        </p:spPr>
      </p:pic>
    </p:spTree>
    <p:extLst>
      <p:ext uri="{BB962C8B-B14F-4D97-AF65-F5344CB8AC3E}">
        <p14:creationId xmlns:p14="http://schemas.microsoft.com/office/powerpoint/2010/main" val="20391471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A60A6-C605-4168-96A6-3DEC37BE2745}"/>
              </a:ext>
            </a:extLst>
          </p:cNvPr>
          <p:cNvSpPr>
            <a:spLocks noGrp="1"/>
          </p:cNvSpPr>
          <p:nvPr>
            <p:ph type="title"/>
          </p:nvPr>
        </p:nvSpPr>
        <p:spPr>
          <a:xfrm>
            <a:off x="713224" y="156753"/>
            <a:ext cx="7717500" cy="1097890"/>
          </a:xfrm>
        </p:spPr>
        <p:txBody>
          <a:bodyPr/>
          <a:lstStyle/>
          <a:p>
            <a:r>
              <a:rPr lang="en-US" dirty="0"/>
              <a:t>If the bidding ends,  the bid item will go to the dashboard/ended bidding to see if you win/lose.</a:t>
            </a:r>
          </a:p>
        </p:txBody>
      </p:sp>
      <p:pic>
        <p:nvPicPr>
          <p:cNvPr id="4" name="Picture 3">
            <a:extLst>
              <a:ext uri="{FF2B5EF4-FFF2-40B4-BE49-F238E27FC236}">
                <a16:creationId xmlns:a16="http://schemas.microsoft.com/office/drawing/2014/main" id="{617E7DAE-83CF-4D88-9136-F8D3DDFB5D4F}"/>
              </a:ext>
            </a:extLst>
          </p:cNvPr>
          <p:cNvPicPr>
            <a:picLocks noChangeAspect="1"/>
          </p:cNvPicPr>
          <p:nvPr/>
        </p:nvPicPr>
        <p:blipFill rotWithShape="1">
          <a:blip r:embed="rId2"/>
          <a:srcRect t="9266" b="5020"/>
          <a:stretch/>
        </p:blipFill>
        <p:spPr>
          <a:xfrm>
            <a:off x="1251421" y="1254643"/>
            <a:ext cx="6641105" cy="3200400"/>
          </a:xfrm>
          <a:prstGeom prst="rect">
            <a:avLst/>
          </a:prstGeom>
        </p:spPr>
      </p:pic>
    </p:spTree>
    <p:extLst>
      <p:ext uri="{BB962C8B-B14F-4D97-AF65-F5344CB8AC3E}">
        <p14:creationId xmlns:p14="http://schemas.microsoft.com/office/powerpoint/2010/main" val="730172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A60A6-C605-4168-96A6-3DEC37BE2745}"/>
              </a:ext>
            </a:extLst>
          </p:cNvPr>
          <p:cNvSpPr>
            <a:spLocks noGrp="1"/>
          </p:cNvSpPr>
          <p:nvPr>
            <p:ph type="title"/>
          </p:nvPr>
        </p:nvSpPr>
        <p:spPr>
          <a:xfrm>
            <a:off x="713225" y="231181"/>
            <a:ext cx="7717500" cy="816569"/>
          </a:xfrm>
        </p:spPr>
        <p:txBody>
          <a:bodyPr/>
          <a:lstStyle/>
          <a:p>
            <a:r>
              <a:rPr lang="en-US" dirty="0"/>
              <a:t>To see the sellers information just click in the sellers info in the item</a:t>
            </a:r>
          </a:p>
        </p:txBody>
      </p:sp>
      <p:pic>
        <p:nvPicPr>
          <p:cNvPr id="5" name="Picture 4">
            <a:extLst>
              <a:ext uri="{FF2B5EF4-FFF2-40B4-BE49-F238E27FC236}">
                <a16:creationId xmlns:a16="http://schemas.microsoft.com/office/drawing/2014/main" id="{86FCC633-1DD2-4367-91A2-D3105B960F12}"/>
              </a:ext>
            </a:extLst>
          </p:cNvPr>
          <p:cNvPicPr>
            <a:picLocks noChangeAspect="1"/>
          </p:cNvPicPr>
          <p:nvPr/>
        </p:nvPicPr>
        <p:blipFill rotWithShape="1">
          <a:blip r:embed="rId2"/>
          <a:srcRect t="9247" b="5714"/>
          <a:stretch/>
        </p:blipFill>
        <p:spPr>
          <a:xfrm>
            <a:off x="2738347" y="1145547"/>
            <a:ext cx="5692378" cy="2721603"/>
          </a:xfrm>
          <a:prstGeom prst="rect">
            <a:avLst/>
          </a:prstGeom>
        </p:spPr>
      </p:pic>
      <p:pic>
        <p:nvPicPr>
          <p:cNvPr id="7" name="Picture 6">
            <a:extLst>
              <a:ext uri="{FF2B5EF4-FFF2-40B4-BE49-F238E27FC236}">
                <a16:creationId xmlns:a16="http://schemas.microsoft.com/office/drawing/2014/main" id="{666883B8-B8D3-42D3-8371-44A0F54DA856}"/>
              </a:ext>
            </a:extLst>
          </p:cNvPr>
          <p:cNvPicPr>
            <a:picLocks noChangeAspect="1"/>
          </p:cNvPicPr>
          <p:nvPr/>
        </p:nvPicPr>
        <p:blipFill rotWithShape="1">
          <a:blip r:embed="rId3"/>
          <a:srcRect l="7800" t="24345" r="71146" b="20171"/>
          <a:stretch/>
        </p:blipFill>
        <p:spPr>
          <a:xfrm>
            <a:off x="713225" y="1145547"/>
            <a:ext cx="1925200" cy="2852405"/>
          </a:xfrm>
          <a:prstGeom prst="rect">
            <a:avLst/>
          </a:prstGeom>
        </p:spPr>
      </p:pic>
    </p:spTree>
    <p:extLst>
      <p:ext uri="{BB962C8B-B14F-4D97-AF65-F5344CB8AC3E}">
        <p14:creationId xmlns:p14="http://schemas.microsoft.com/office/powerpoint/2010/main" val="27780141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A60A6-C605-4168-96A6-3DEC37BE2745}"/>
              </a:ext>
            </a:extLst>
          </p:cNvPr>
          <p:cNvSpPr>
            <a:spLocks noGrp="1"/>
          </p:cNvSpPr>
          <p:nvPr>
            <p:ph type="title"/>
          </p:nvPr>
        </p:nvSpPr>
        <p:spPr>
          <a:xfrm>
            <a:off x="713224" y="212390"/>
            <a:ext cx="7717500" cy="816569"/>
          </a:xfrm>
        </p:spPr>
        <p:txBody>
          <a:bodyPr/>
          <a:lstStyle/>
          <a:p>
            <a:r>
              <a:rPr lang="en-US" dirty="0"/>
              <a:t>Once you pay for the product screenshot or capture the receipt and send it from the traction to complete the payment</a:t>
            </a:r>
          </a:p>
        </p:txBody>
      </p:sp>
      <p:pic>
        <p:nvPicPr>
          <p:cNvPr id="4" name="Picture 3">
            <a:extLst>
              <a:ext uri="{FF2B5EF4-FFF2-40B4-BE49-F238E27FC236}">
                <a16:creationId xmlns:a16="http://schemas.microsoft.com/office/drawing/2014/main" id="{59F376F4-0A64-496A-B1C4-F7ECED47B3DE}"/>
              </a:ext>
            </a:extLst>
          </p:cNvPr>
          <p:cNvPicPr>
            <a:picLocks noChangeAspect="1"/>
          </p:cNvPicPr>
          <p:nvPr/>
        </p:nvPicPr>
        <p:blipFill rotWithShape="1">
          <a:blip r:embed="rId2"/>
          <a:srcRect t="9077" b="5921"/>
          <a:stretch/>
        </p:blipFill>
        <p:spPr>
          <a:xfrm>
            <a:off x="1223623" y="1311792"/>
            <a:ext cx="6696701" cy="3200400"/>
          </a:xfrm>
          <a:prstGeom prst="rect">
            <a:avLst/>
          </a:prstGeom>
        </p:spPr>
      </p:pic>
    </p:spTree>
    <p:extLst>
      <p:ext uri="{BB962C8B-B14F-4D97-AF65-F5344CB8AC3E}">
        <p14:creationId xmlns:p14="http://schemas.microsoft.com/office/powerpoint/2010/main" val="288869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1A84B9-F6CA-4FE7-B99E-950027DCCE99}"/>
              </a:ext>
            </a:extLst>
          </p:cNvPr>
          <p:cNvSpPr>
            <a:spLocks noGrp="1"/>
          </p:cNvSpPr>
          <p:nvPr>
            <p:ph type="title"/>
          </p:nvPr>
        </p:nvSpPr>
        <p:spPr>
          <a:xfrm>
            <a:off x="713250" y="1176149"/>
            <a:ext cx="7717500" cy="1395601"/>
          </a:xfrm>
        </p:spPr>
        <p:txBody>
          <a:bodyPr/>
          <a:lstStyle/>
          <a:p>
            <a:pPr algn="ctr"/>
            <a:r>
              <a:rPr lang="en-US" sz="9800" dirty="0"/>
              <a:t>Seller</a:t>
            </a:r>
          </a:p>
        </p:txBody>
      </p:sp>
    </p:spTree>
    <p:extLst>
      <p:ext uri="{BB962C8B-B14F-4D97-AF65-F5344CB8AC3E}">
        <p14:creationId xmlns:p14="http://schemas.microsoft.com/office/powerpoint/2010/main" val="4177734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A60A6-C605-4168-96A6-3DEC37BE2745}"/>
              </a:ext>
            </a:extLst>
          </p:cNvPr>
          <p:cNvSpPr>
            <a:spLocks noGrp="1"/>
          </p:cNvSpPr>
          <p:nvPr>
            <p:ph type="title"/>
          </p:nvPr>
        </p:nvSpPr>
        <p:spPr>
          <a:xfrm>
            <a:off x="713224" y="156753"/>
            <a:ext cx="7717500" cy="789545"/>
          </a:xfrm>
        </p:spPr>
        <p:txBody>
          <a:bodyPr/>
          <a:lstStyle/>
          <a:p>
            <a:r>
              <a:rPr lang="en-US" dirty="0"/>
              <a:t>Sidebar: The dashboard shows the product active/available.</a:t>
            </a:r>
          </a:p>
        </p:txBody>
      </p:sp>
      <p:pic>
        <p:nvPicPr>
          <p:cNvPr id="5" name="Picture 4">
            <a:extLst>
              <a:ext uri="{FF2B5EF4-FFF2-40B4-BE49-F238E27FC236}">
                <a16:creationId xmlns:a16="http://schemas.microsoft.com/office/drawing/2014/main" id="{6C68A7B1-1834-44F9-9765-1D8509A00DDB}"/>
              </a:ext>
            </a:extLst>
          </p:cNvPr>
          <p:cNvPicPr>
            <a:picLocks noChangeAspect="1"/>
          </p:cNvPicPr>
          <p:nvPr/>
        </p:nvPicPr>
        <p:blipFill rotWithShape="1">
          <a:blip r:embed="rId2"/>
          <a:srcRect t="8662" b="5301"/>
          <a:stretch/>
        </p:blipFill>
        <p:spPr>
          <a:xfrm>
            <a:off x="1263869" y="971550"/>
            <a:ext cx="6616210" cy="3200400"/>
          </a:xfrm>
          <a:prstGeom prst="rect">
            <a:avLst/>
          </a:prstGeom>
        </p:spPr>
      </p:pic>
    </p:spTree>
    <p:extLst>
      <p:ext uri="{BB962C8B-B14F-4D97-AF65-F5344CB8AC3E}">
        <p14:creationId xmlns:p14="http://schemas.microsoft.com/office/powerpoint/2010/main" val="32488687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A60A6-C605-4168-96A6-3DEC37BE2745}"/>
              </a:ext>
            </a:extLst>
          </p:cNvPr>
          <p:cNvSpPr>
            <a:spLocks noGrp="1"/>
          </p:cNvSpPr>
          <p:nvPr>
            <p:ph type="title"/>
          </p:nvPr>
        </p:nvSpPr>
        <p:spPr>
          <a:xfrm>
            <a:off x="713224" y="156753"/>
            <a:ext cx="7717500" cy="789545"/>
          </a:xfrm>
        </p:spPr>
        <p:txBody>
          <a:bodyPr/>
          <a:lstStyle/>
          <a:p>
            <a:r>
              <a:rPr lang="en-US" dirty="0"/>
              <a:t>Sidebar: The manage product can add items for bidding and modify the item</a:t>
            </a:r>
          </a:p>
        </p:txBody>
      </p:sp>
      <p:pic>
        <p:nvPicPr>
          <p:cNvPr id="4" name="Picture 3">
            <a:extLst>
              <a:ext uri="{FF2B5EF4-FFF2-40B4-BE49-F238E27FC236}">
                <a16:creationId xmlns:a16="http://schemas.microsoft.com/office/drawing/2014/main" id="{F3EAB90D-A2CB-4DEF-A134-9017EC2F7BBB}"/>
              </a:ext>
            </a:extLst>
          </p:cNvPr>
          <p:cNvPicPr>
            <a:picLocks noChangeAspect="1"/>
          </p:cNvPicPr>
          <p:nvPr/>
        </p:nvPicPr>
        <p:blipFill rotWithShape="1">
          <a:blip r:embed="rId2"/>
          <a:srcRect t="9076" b="5922"/>
          <a:stretch/>
        </p:blipFill>
        <p:spPr>
          <a:xfrm>
            <a:off x="1223623" y="971550"/>
            <a:ext cx="6696701" cy="3200400"/>
          </a:xfrm>
          <a:prstGeom prst="rect">
            <a:avLst/>
          </a:prstGeom>
        </p:spPr>
      </p:pic>
    </p:spTree>
    <p:extLst>
      <p:ext uri="{BB962C8B-B14F-4D97-AF65-F5344CB8AC3E}">
        <p14:creationId xmlns:p14="http://schemas.microsoft.com/office/powerpoint/2010/main" val="17449811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A60A6-C605-4168-96A6-3DEC37BE2745}"/>
              </a:ext>
            </a:extLst>
          </p:cNvPr>
          <p:cNvSpPr>
            <a:spLocks noGrp="1"/>
          </p:cNvSpPr>
          <p:nvPr>
            <p:ph type="title"/>
          </p:nvPr>
        </p:nvSpPr>
        <p:spPr>
          <a:xfrm>
            <a:off x="713224" y="156753"/>
            <a:ext cx="7717500" cy="1091244"/>
          </a:xfrm>
        </p:spPr>
        <p:txBody>
          <a:bodyPr/>
          <a:lstStyle/>
          <a:p>
            <a:r>
              <a:rPr lang="en-US" dirty="0"/>
              <a:t>Sidebar:  winners will show in the view winners, view the receipt and confirm the payment of the buyer</a:t>
            </a:r>
          </a:p>
        </p:txBody>
      </p:sp>
      <p:pic>
        <p:nvPicPr>
          <p:cNvPr id="5" name="Picture 4">
            <a:extLst>
              <a:ext uri="{FF2B5EF4-FFF2-40B4-BE49-F238E27FC236}">
                <a16:creationId xmlns:a16="http://schemas.microsoft.com/office/drawing/2014/main" id="{1C27EDBD-6255-49C8-AF2C-84EA59AF3EA1}"/>
              </a:ext>
            </a:extLst>
          </p:cNvPr>
          <p:cNvPicPr>
            <a:picLocks noChangeAspect="1"/>
          </p:cNvPicPr>
          <p:nvPr/>
        </p:nvPicPr>
        <p:blipFill rotWithShape="1">
          <a:blip r:embed="rId2"/>
          <a:srcRect t="9283" b="5094"/>
          <a:stretch/>
        </p:blipFill>
        <p:spPr>
          <a:xfrm>
            <a:off x="1247887" y="1247997"/>
            <a:ext cx="6648174" cy="3200400"/>
          </a:xfrm>
          <a:prstGeom prst="rect">
            <a:avLst/>
          </a:prstGeom>
        </p:spPr>
      </p:pic>
    </p:spTree>
    <p:extLst>
      <p:ext uri="{BB962C8B-B14F-4D97-AF65-F5344CB8AC3E}">
        <p14:creationId xmlns:p14="http://schemas.microsoft.com/office/powerpoint/2010/main" val="640223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02"/>
        <p:cNvGrpSpPr/>
        <p:nvPr/>
      </p:nvGrpSpPr>
      <p:grpSpPr>
        <a:xfrm>
          <a:off x="0" y="0"/>
          <a:ext cx="0" cy="0"/>
          <a:chOff x="0" y="0"/>
          <a:chExt cx="0" cy="0"/>
        </a:xfrm>
      </p:grpSpPr>
      <p:sp>
        <p:nvSpPr>
          <p:cNvPr id="8" name="TextBox 7"/>
          <p:cNvSpPr txBox="1"/>
          <p:nvPr/>
        </p:nvSpPr>
        <p:spPr>
          <a:xfrm>
            <a:off x="356460" y="371959"/>
            <a:ext cx="7857641" cy="646331"/>
          </a:xfrm>
          <a:prstGeom prst="rect">
            <a:avLst/>
          </a:prstGeom>
          <a:noFill/>
        </p:spPr>
        <p:txBody>
          <a:bodyPr wrap="square" rtlCol="0">
            <a:spAutoFit/>
          </a:bodyPr>
          <a:lstStyle/>
          <a:p>
            <a:pPr marL="857250" indent="-857250" algn="just">
              <a:buAutoNum type="romanUcPeriod"/>
            </a:pPr>
            <a:r>
              <a:rPr lang="en-US" sz="3600" dirty="0">
                <a:latin typeface="Times New Roman" panose="02020603050405020304" pitchFamily="18" charset="0"/>
                <a:cs typeface="Times New Roman" panose="02020603050405020304" pitchFamily="18" charset="0"/>
              </a:rPr>
              <a:t>Introduction </a:t>
            </a:r>
          </a:p>
        </p:txBody>
      </p:sp>
      <p:sp>
        <p:nvSpPr>
          <p:cNvPr id="3" name="TextBox 2"/>
          <p:cNvSpPr txBox="1"/>
          <p:nvPr/>
        </p:nvSpPr>
        <p:spPr>
          <a:xfrm>
            <a:off x="673101" y="1130083"/>
            <a:ext cx="8051800" cy="2677656"/>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	</a:t>
            </a:r>
            <a:r>
              <a:rPr lang="en-US" sz="2800" dirty="0">
                <a:solidFill>
                  <a:srgbClr val="000000"/>
                </a:solidFill>
                <a:effectLst/>
                <a:latin typeface="Times New Roman" panose="02020603050405020304" pitchFamily="18" charset="0"/>
                <a:ea typeface="Times New Roman" panose="02020603050405020304" pitchFamily="18" charset="0"/>
              </a:rPr>
              <a:t>An online auction is an auction which is held over the internet. It is a popular method for buying and selling products and services. The proposed system helps the customer sell and buy products at the best price. Virtual auctions facilitate online activities between buyers and sellers in different locations. </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14363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1A84B9-F6CA-4FE7-B99E-950027DCCE99}"/>
              </a:ext>
            </a:extLst>
          </p:cNvPr>
          <p:cNvSpPr>
            <a:spLocks noGrp="1"/>
          </p:cNvSpPr>
          <p:nvPr>
            <p:ph type="title"/>
          </p:nvPr>
        </p:nvSpPr>
        <p:spPr>
          <a:xfrm>
            <a:off x="713250" y="1176149"/>
            <a:ext cx="7717500" cy="1395601"/>
          </a:xfrm>
        </p:spPr>
        <p:txBody>
          <a:bodyPr/>
          <a:lstStyle/>
          <a:p>
            <a:pPr algn="ctr"/>
            <a:r>
              <a:rPr lang="en-US" sz="9800" dirty="0"/>
              <a:t>Admin</a:t>
            </a:r>
          </a:p>
        </p:txBody>
      </p:sp>
    </p:spTree>
    <p:extLst>
      <p:ext uri="{BB962C8B-B14F-4D97-AF65-F5344CB8AC3E}">
        <p14:creationId xmlns:p14="http://schemas.microsoft.com/office/powerpoint/2010/main" val="14031014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A60A6-C605-4168-96A6-3DEC37BE2745}"/>
              </a:ext>
            </a:extLst>
          </p:cNvPr>
          <p:cNvSpPr>
            <a:spLocks noGrp="1"/>
          </p:cNvSpPr>
          <p:nvPr>
            <p:ph type="title"/>
          </p:nvPr>
        </p:nvSpPr>
        <p:spPr>
          <a:xfrm>
            <a:off x="713224" y="156753"/>
            <a:ext cx="7717500" cy="800177"/>
          </a:xfrm>
        </p:spPr>
        <p:txBody>
          <a:bodyPr/>
          <a:lstStyle/>
          <a:p>
            <a:r>
              <a:rPr lang="en-US" dirty="0"/>
              <a:t>The dashboard shows the registered bidder and seller</a:t>
            </a:r>
          </a:p>
        </p:txBody>
      </p:sp>
      <p:pic>
        <p:nvPicPr>
          <p:cNvPr id="4" name="Picture 3">
            <a:extLst>
              <a:ext uri="{FF2B5EF4-FFF2-40B4-BE49-F238E27FC236}">
                <a16:creationId xmlns:a16="http://schemas.microsoft.com/office/drawing/2014/main" id="{9914C344-ADBC-46FD-8B21-2CD2B4FA4137}"/>
              </a:ext>
            </a:extLst>
          </p:cNvPr>
          <p:cNvPicPr>
            <a:picLocks noChangeAspect="1"/>
          </p:cNvPicPr>
          <p:nvPr/>
        </p:nvPicPr>
        <p:blipFill rotWithShape="1">
          <a:blip r:embed="rId2"/>
          <a:srcRect t="9076" b="5094"/>
          <a:stretch/>
        </p:blipFill>
        <p:spPr>
          <a:xfrm>
            <a:off x="1255896" y="971550"/>
            <a:ext cx="6632155" cy="3200400"/>
          </a:xfrm>
          <a:prstGeom prst="rect">
            <a:avLst/>
          </a:prstGeom>
        </p:spPr>
      </p:pic>
    </p:spTree>
    <p:extLst>
      <p:ext uri="{BB962C8B-B14F-4D97-AF65-F5344CB8AC3E}">
        <p14:creationId xmlns:p14="http://schemas.microsoft.com/office/powerpoint/2010/main" val="9457788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A60A6-C605-4168-96A6-3DEC37BE2745}"/>
              </a:ext>
            </a:extLst>
          </p:cNvPr>
          <p:cNvSpPr>
            <a:spLocks noGrp="1"/>
          </p:cNvSpPr>
          <p:nvPr>
            <p:ph type="title"/>
          </p:nvPr>
        </p:nvSpPr>
        <p:spPr>
          <a:xfrm>
            <a:off x="713224" y="156753"/>
            <a:ext cx="7717500" cy="800177"/>
          </a:xfrm>
        </p:spPr>
        <p:txBody>
          <a:bodyPr/>
          <a:lstStyle/>
          <a:p>
            <a:r>
              <a:rPr lang="en-US" dirty="0"/>
              <a:t>Sidebar: the manage category can add and modify categories</a:t>
            </a:r>
          </a:p>
        </p:txBody>
      </p:sp>
      <p:pic>
        <p:nvPicPr>
          <p:cNvPr id="5" name="Picture 4">
            <a:extLst>
              <a:ext uri="{FF2B5EF4-FFF2-40B4-BE49-F238E27FC236}">
                <a16:creationId xmlns:a16="http://schemas.microsoft.com/office/drawing/2014/main" id="{58B8498B-8BB1-4F5E-AB92-89F18A860313}"/>
              </a:ext>
            </a:extLst>
          </p:cNvPr>
          <p:cNvPicPr>
            <a:picLocks noChangeAspect="1"/>
          </p:cNvPicPr>
          <p:nvPr/>
        </p:nvPicPr>
        <p:blipFill rotWithShape="1">
          <a:blip r:embed="rId2"/>
          <a:srcRect t="8662" b="6128"/>
          <a:stretch/>
        </p:blipFill>
        <p:spPr>
          <a:xfrm>
            <a:off x="1231750" y="971550"/>
            <a:ext cx="6680447" cy="3200400"/>
          </a:xfrm>
          <a:prstGeom prst="rect">
            <a:avLst/>
          </a:prstGeom>
        </p:spPr>
      </p:pic>
    </p:spTree>
    <p:extLst>
      <p:ext uri="{BB962C8B-B14F-4D97-AF65-F5344CB8AC3E}">
        <p14:creationId xmlns:p14="http://schemas.microsoft.com/office/powerpoint/2010/main" val="42375366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A60A6-C605-4168-96A6-3DEC37BE2745}"/>
              </a:ext>
            </a:extLst>
          </p:cNvPr>
          <p:cNvSpPr>
            <a:spLocks noGrp="1"/>
          </p:cNvSpPr>
          <p:nvPr>
            <p:ph type="title"/>
          </p:nvPr>
        </p:nvSpPr>
        <p:spPr>
          <a:xfrm>
            <a:off x="713224" y="156753"/>
            <a:ext cx="7717500" cy="800177"/>
          </a:xfrm>
        </p:spPr>
        <p:txBody>
          <a:bodyPr/>
          <a:lstStyle/>
          <a:p>
            <a:r>
              <a:rPr lang="en-US" dirty="0"/>
              <a:t>Sidebar: the manage product show the seller uploaded product and it can modify it</a:t>
            </a:r>
          </a:p>
        </p:txBody>
      </p:sp>
      <p:pic>
        <p:nvPicPr>
          <p:cNvPr id="4" name="Picture 3">
            <a:extLst>
              <a:ext uri="{FF2B5EF4-FFF2-40B4-BE49-F238E27FC236}">
                <a16:creationId xmlns:a16="http://schemas.microsoft.com/office/drawing/2014/main" id="{C11ABB8F-8A39-4BF9-B7B1-C78DD4156524}"/>
              </a:ext>
            </a:extLst>
          </p:cNvPr>
          <p:cNvPicPr>
            <a:picLocks noChangeAspect="1"/>
          </p:cNvPicPr>
          <p:nvPr/>
        </p:nvPicPr>
        <p:blipFill rotWithShape="1">
          <a:blip r:embed="rId2"/>
          <a:srcRect t="9076" b="5301"/>
          <a:stretch/>
        </p:blipFill>
        <p:spPr>
          <a:xfrm>
            <a:off x="1247887" y="971550"/>
            <a:ext cx="6648174" cy="3200400"/>
          </a:xfrm>
          <a:prstGeom prst="rect">
            <a:avLst/>
          </a:prstGeom>
        </p:spPr>
      </p:pic>
    </p:spTree>
    <p:extLst>
      <p:ext uri="{BB962C8B-B14F-4D97-AF65-F5344CB8AC3E}">
        <p14:creationId xmlns:p14="http://schemas.microsoft.com/office/powerpoint/2010/main" val="2970353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A60A6-C605-4168-96A6-3DEC37BE2745}"/>
              </a:ext>
            </a:extLst>
          </p:cNvPr>
          <p:cNvSpPr>
            <a:spLocks noGrp="1"/>
          </p:cNvSpPr>
          <p:nvPr>
            <p:ph type="title"/>
          </p:nvPr>
        </p:nvSpPr>
        <p:spPr>
          <a:xfrm>
            <a:off x="713224" y="156753"/>
            <a:ext cx="7717500" cy="1133774"/>
          </a:xfrm>
        </p:spPr>
        <p:txBody>
          <a:bodyPr/>
          <a:lstStyle/>
          <a:p>
            <a:r>
              <a:rPr lang="en-US" dirty="0"/>
              <a:t>Sidebar: the administrator shows the registered admin and staff and it can add, view, edit, and delete.</a:t>
            </a:r>
          </a:p>
        </p:txBody>
      </p:sp>
      <p:pic>
        <p:nvPicPr>
          <p:cNvPr id="5" name="Picture 4">
            <a:extLst>
              <a:ext uri="{FF2B5EF4-FFF2-40B4-BE49-F238E27FC236}">
                <a16:creationId xmlns:a16="http://schemas.microsoft.com/office/drawing/2014/main" id="{C39DC9F9-BC44-43F4-8F24-CB1FDA7EBB7C}"/>
              </a:ext>
            </a:extLst>
          </p:cNvPr>
          <p:cNvPicPr>
            <a:picLocks noChangeAspect="1"/>
          </p:cNvPicPr>
          <p:nvPr/>
        </p:nvPicPr>
        <p:blipFill rotWithShape="1">
          <a:blip r:embed="rId2"/>
          <a:srcRect t="9076" b="5094"/>
          <a:stretch/>
        </p:blipFill>
        <p:spPr>
          <a:xfrm>
            <a:off x="1255896" y="1290527"/>
            <a:ext cx="6632155" cy="3200400"/>
          </a:xfrm>
          <a:prstGeom prst="rect">
            <a:avLst/>
          </a:prstGeom>
        </p:spPr>
      </p:pic>
    </p:spTree>
    <p:extLst>
      <p:ext uri="{BB962C8B-B14F-4D97-AF65-F5344CB8AC3E}">
        <p14:creationId xmlns:p14="http://schemas.microsoft.com/office/powerpoint/2010/main" val="18619442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A60A6-C605-4168-96A6-3DEC37BE2745}"/>
              </a:ext>
            </a:extLst>
          </p:cNvPr>
          <p:cNvSpPr>
            <a:spLocks noGrp="1"/>
          </p:cNvSpPr>
          <p:nvPr>
            <p:ph type="title"/>
          </p:nvPr>
        </p:nvSpPr>
        <p:spPr>
          <a:xfrm>
            <a:off x="713224" y="156753"/>
            <a:ext cx="7717500" cy="800177"/>
          </a:xfrm>
        </p:spPr>
        <p:txBody>
          <a:bodyPr/>
          <a:lstStyle/>
          <a:p>
            <a:r>
              <a:rPr lang="en-US" dirty="0"/>
              <a:t>Sidebar: the Sellers show the registered sellers and it can add, view, edit, and delete.</a:t>
            </a:r>
          </a:p>
        </p:txBody>
      </p:sp>
      <p:pic>
        <p:nvPicPr>
          <p:cNvPr id="5" name="Picture 4">
            <a:extLst>
              <a:ext uri="{FF2B5EF4-FFF2-40B4-BE49-F238E27FC236}">
                <a16:creationId xmlns:a16="http://schemas.microsoft.com/office/drawing/2014/main" id="{C39DC9F9-BC44-43F4-8F24-CB1FDA7EBB7C}"/>
              </a:ext>
            </a:extLst>
          </p:cNvPr>
          <p:cNvPicPr>
            <a:picLocks noChangeAspect="1"/>
          </p:cNvPicPr>
          <p:nvPr/>
        </p:nvPicPr>
        <p:blipFill rotWithShape="1">
          <a:blip r:embed="rId2"/>
          <a:srcRect t="9076" b="5094"/>
          <a:stretch/>
        </p:blipFill>
        <p:spPr>
          <a:xfrm>
            <a:off x="1255896" y="971550"/>
            <a:ext cx="6632155" cy="3200400"/>
          </a:xfrm>
          <a:prstGeom prst="rect">
            <a:avLst/>
          </a:prstGeom>
        </p:spPr>
      </p:pic>
    </p:spTree>
    <p:extLst>
      <p:ext uri="{BB962C8B-B14F-4D97-AF65-F5344CB8AC3E}">
        <p14:creationId xmlns:p14="http://schemas.microsoft.com/office/powerpoint/2010/main" val="2061932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A60A6-C605-4168-96A6-3DEC37BE2745}"/>
              </a:ext>
            </a:extLst>
          </p:cNvPr>
          <p:cNvSpPr>
            <a:spLocks noGrp="1"/>
          </p:cNvSpPr>
          <p:nvPr>
            <p:ph type="title"/>
          </p:nvPr>
        </p:nvSpPr>
        <p:spPr>
          <a:xfrm>
            <a:off x="713224" y="156753"/>
            <a:ext cx="7717500" cy="800177"/>
          </a:xfrm>
        </p:spPr>
        <p:txBody>
          <a:bodyPr/>
          <a:lstStyle/>
          <a:p>
            <a:r>
              <a:rPr lang="en-US" dirty="0"/>
              <a:t>Sidebar: the buyers show the registered buyers and it can add, view, edit, and delete.</a:t>
            </a:r>
          </a:p>
        </p:txBody>
      </p:sp>
      <p:pic>
        <p:nvPicPr>
          <p:cNvPr id="5" name="Picture 4">
            <a:extLst>
              <a:ext uri="{FF2B5EF4-FFF2-40B4-BE49-F238E27FC236}">
                <a16:creationId xmlns:a16="http://schemas.microsoft.com/office/drawing/2014/main" id="{C39DC9F9-BC44-43F4-8F24-CB1FDA7EBB7C}"/>
              </a:ext>
            </a:extLst>
          </p:cNvPr>
          <p:cNvPicPr>
            <a:picLocks noChangeAspect="1"/>
          </p:cNvPicPr>
          <p:nvPr/>
        </p:nvPicPr>
        <p:blipFill rotWithShape="1">
          <a:blip r:embed="rId2"/>
          <a:srcRect t="9076" b="5094"/>
          <a:stretch/>
        </p:blipFill>
        <p:spPr>
          <a:xfrm>
            <a:off x="1255896" y="971550"/>
            <a:ext cx="6632155" cy="3200400"/>
          </a:xfrm>
          <a:prstGeom prst="rect">
            <a:avLst/>
          </a:prstGeom>
        </p:spPr>
      </p:pic>
    </p:spTree>
    <p:extLst>
      <p:ext uri="{BB962C8B-B14F-4D97-AF65-F5344CB8AC3E}">
        <p14:creationId xmlns:p14="http://schemas.microsoft.com/office/powerpoint/2010/main" val="34332165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A60A6-C605-4168-96A6-3DEC37BE2745}"/>
              </a:ext>
            </a:extLst>
          </p:cNvPr>
          <p:cNvSpPr>
            <a:spLocks noGrp="1"/>
          </p:cNvSpPr>
          <p:nvPr>
            <p:ph type="title"/>
          </p:nvPr>
        </p:nvSpPr>
        <p:spPr>
          <a:xfrm>
            <a:off x="713224" y="156753"/>
            <a:ext cx="7717500" cy="800177"/>
          </a:xfrm>
        </p:spPr>
        <p:txBody>
          <a:bodyPr/>
          <a:lstStyle/>
          <a:p>
            <a:r>
              <a:rPr lang="en-US" dirty="0"/>
              <a:t>Sidebar: the settings can add, edit and delete the information of the website.</a:t>
            </a:r>
          </a:p>
        </p:txBody>
      </p:sp>
      <p:pic>
        <p:nvPicPr>
          <p:cNvPr id="4" name="Picture 3">
            <a:extLst>
              <a:ext uri="{FF2B5EF4-FFF2-40B4-BE49-F238E27FC236}">
                <a16:creationId xmlns:a16="http://schemas.microsoft.com/office/drawing/2014/main" id="{F13FB0AA-779C-4014-8900-9B6D08CE9A3D}"/>
              </a:ext>
            </a:extLst>
          </p:cNvPr>
          <p:cNvPicPr>
            <a:picLocks noChangeAspect="1"/>
          </p:cNvPicPr>
          <p:nvPr/>
        </p:nvPicPr>
        <p:blipFill rotWithShape="1">
          <a:blip r:embed="rId2"/>
          <a:srcRect t="9076" b="5715"/>
          <a:stretch/>
        </p:blipFill>
        <p:spPr>
          <a:xfrm>
            <a:off x="1231750" y="971550"/>
            <a:ext cx="6680447" cy="3200400"/>
          </a:xfrm>
          <a:prstGeom prst="rect">
            <a:avLst/>
          </a:prstGeom>
        </p:spPr>
      </p:pic>
    </p:spTree>
    <p:extLst>
      <p:ext uri="{BB962C8B-B14F-4D97-AF65-F5344CB8AC3E}">
        <p14:creationId xmlns:p14="http://schemas.microsoft.com/office/powerpoint/2010/main" val="20175857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1A84B9-F6CA-4FE7-B99E-950027DCCE99}"/>
              </a:ext>
            </a:extLst>
          </p:cNvPr>
          <p:cNvSpPr>
            <a:spLocks noGrp="1"/>
          </p:cNvSpPr>
          <p:nvPr>
            <p:ph type="title"/>
          </p:nvPr>
        </p:nvSpPr>
        <p:spPr>
          <a:xfrm>
            <a:off x="713250" y="1176149"/>
            <a:ext cx="7717500" cy="1395601"/>
          </a:xfrm>
        </p:spPr>
        <p:txBody>
          <a:bodyPr/>
          <a:lstStyle/>
          <a:p>
            <a:pPr algn="ctr"/>
            <a:r>
              <a:rPr lang="en-US" sz="5400" dirty="0"/>
              <a:t>End of the slide</a:t>
            </a:r>
            <a:br>
              <a:rPr lang="en-US" sz="5400" dirty="0"/>
            </a:br>
            <a:r>
              <a:rPr lang="en-US" sz="5400" dirty="0"/>
              <a:t>Thank you!</a:t>
            </a:r>
          </a:p>
        </p:txBody>
      </p:sp>
    </p:spTree>
    <p:extLst>
      <p:ext uri="{BB962C8B-B14F-4D97-AF65-F5344CB8AC3E}">
        <p14:creationId xmlns:p14="http://schemas.microsoft.com/office/powerpoint/2010/main" val="3121294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37E90B5-9982-5C40-6EEC-7426C854DAD8}"/>
              </a:ext>
            </a:extLst>
          </p:cNvPr>
          <p:cNvSpPr>
            <a:spLocks noGrp="1"/>
          </p:cNvSpPr>
          <p:nvPr>
            <p:ph type="body" idx="1"/>
          </p:nvPr>
        </p:nvSpPr>
        <p:spPr>
          <a:xfrm>
            <a:off x="943250" y="907800"/>
            <a:ext cx="7257500" cy="3327900"/>
          </a:xfrm>
        </p:spPr>
        <p:txBody>
          <a:bodyPr/>
          <a:lstStyle/>
          <a:p>
            <a:pPr marL="139700" indent="0" algn="just">
              <a:buNone/>
            </a:pPr>
            <a:r>
              <a:rPr lang="en-US" sz="2400" dirty="0">
                <a:solidFill>
                  <a:srgbClr val="000000"/>
                </a:solidFill>
                <a:effectLst/>
                <a:latin typeface="Times New Roman" panose="02020603050405020304" pitchFamily="18" charset="0"/>
                <a:ea typeface="Times New Roman" panose="02020603050405020304" pitchFamily="18" charset="0"/>
              </a:rPr>
              <a:t>	The Digital and </a:t>
            </a:r>
            <a:r>
              <a:rPr lang="en-US" sz="2400" dirty="0">
                <a:solidFill>
                  <a:srgbClr val="000000"/>
                </a:solidFill>
                <a:latin typeface="Times New Roman" panose="02020603050405020304" pitchFamily="18" charset="0"/>
                <a:ea typeface="Times New Roman" panose="02020603050405020304" pitchFamily="18" charset="0"/>
              </a:rPr>
              <a:t>Handmade Artwork Online Auction System, </a:t>
            </a:r>
            <a:r>
              <a:rPr lang="en-US" sz="2400" dirty="0">
                <a:solidFill>
                  <a:srgbClr val="000000"/>
                </a:solidFill>
                <a:effectLst/>
                <a:latin typeface="Times New Roman" panose="02020603050405020304" pitchFamily="18" charset="0"/>
                <a:ea typeface="Times New Roman" panose="02020603050405020304" pitchFamily="18" charset="0"/>
              </a:rPr>
              <a:t>located at </a:t>
            </a:r>
            <a:r>
              <a:rPr lang="en-US" sz="2400" dirty="0">
                <a:solidFill>
                  <a:srgbClr val="000000"/>
                </a:solidFill>
                <a:latin typeface="Times New Roman" panose="02020603050405020304" pitchFamily="18" charset="0"/>
                <a:ea typeface="Times New Roman" panose="02020603050405020304" pitchFamily="18" charset="0"/>
              </a:rPr>
              <a:t>University of Northern Philippines</a:t>
            </a:r>
            <a:r>
              <a:rPr lang="en-US" sz="2400" dirty="0">
                <a:solidFill>
                  <a:srgbClr val="000000"/>
                </a:solidFill>
                <a:effectLst/>
                <a:latin typeface="Times New Roman" panose="02020603050405020304" pitchFamily="18" charset="0"/>
                <a:ea typeface="Times New Roman" panose="02020603050405020304" pitchFamily="18" charset="0"/>
              </a:rPr>
              <a:t>, This study conducted to design and develop a web-based Digital and Handmade Artwork Online Auction System for Artist Students. The developed system is expected to solve and lessen the problems encountered in the </a:t>
            </a:r>
            <a:r>
              <a:rPr lang="en-US" sz="2400" dirty="0">
                <a:solidFill>
                  <a:srgbClr val="000000"/>
                </a:solidFill>
                <a:latin typeface="Times New Roman" panose="02020603050405020304" pitchFamily="18" charset="0"/>
                <a:ea typeface="Times New Roman" panose="02020603050405020304" pitchFamily="18" charset="0"/>
              </a:rPr>
              <a:t>process of Online Auction.</a:t>
            </a:r>
            <a:endParaRPr lang="en-PH" sz="2400" dirty="0"/>
          </a:p>
        </p:txBody>
      </p:sp>
    </p:spTree>
    <p:extLst>
      <p:ext uri="{BB962C8B-B14F-4D97-AF65-F5344CB8AC3E}">
        <p14:creationId xmlns:p14="http://schemas.microsoft.com/office/powerpoint/2010/main" val="1440721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2"/>
        <p:cNvGrpSpPr/>
        <p:nvPr/>
      </p:nvGrpSpPr>
      <p:grpSpPr>
        <a:xfrm>
          <a:off x="0" y="0"/>
          <a:ext cx="0" cy="0"/>
          <a:chOff x="0" y="0"/>
          <a:chExt cx="0" cy="0"/>
        </a:xfrm>
      </p:grpSpPr>
      <p:sp>
        <p:nvSpPr>
          <p:cNvPr id="8" name="TextBox 7"/>
          <p:cNvSpPr txBox="1"/>
          <p:nvPr/>
        </p:nvSpPr>
        <p:spPr>
          <a:xfrm>
            <a:off x="356460" y="371959"/>
            <a:ext cx="7857641" cy="646331"/>
          </a:xfrm>
          <a:prstGeom prst="rect">
            <a:avLst/>
          </a:prstGeom>
          <a:noFill/>
        </p:spPr>
        <p:txBody>
          <a:bodyPr wrap="square" rtlCol="0">
            <a:spAutoFit/>
          </a:bodyPr>
          <a:lstStyle/>
          <a:p>
            <a:pPr algn="just"/>
            <a:r>
              <a:rPr lang="en-US" sz="3600" dirty="0">
                <a:latin typeface="Times New Roman" panose="02020603050405020304" pitchFamily="18" charset="0"/>
                <a:cs typeface="Times New Roman" panose="02020603050405020304" pitchFamily="18" charset="0"/>
              </a:rPr>
              <a:t>II. Statement of Objectives</a:t>
            </a:r>
          </a:p>
        </p:txBody>
      </p:sp>
      <p:sp>
        <p:nvSpPr>
          <p:cNvPr id="3" name="TextBox 2"/>
          <p:cNvSpPr txBox="1"/>
          <p:nvPr/>
        </p:nvSpPr>
        <p:spPr>
          <a:xfrm>
            <a:off x="643179" y="949864"/>
            <a:ext cx="7857641" cy="4180568"/>
          </a:xfrm>
          <a:prstGeom prst="rect">
            <a:avLst/>
          </a:prstGeom>
          <a:noFill/>
        </p:spPr>
        <p:txBody>
          <a:bodyPr wrap="square" rtlCol="0">
            <a:spAutoFit/>
          </a:bodyPr>
          <a:lstStyle/>
          <a:p>
            <a:pPr algn="just">
              <a:spcAft>
                <a:spcPts val="800"/>
              </a:spcAft>
            </a:pPr>
            <a:r>
              <a:rPr lang="en-US" sz="2600" dirty="0">
                <a:latin typeface="Times New Roman" panose="02020603050405020304" pitchFamily="18" charset="0"/>
                <a:cs typeface="Times New Roman" panose="02020603050405020304" pitchFamily="18" charset="0"/>
              </a:rPr>
              <a:t>	</a:t>
            </a:r>
            <a:r>
              <a:rPr lang="en-PH" sz="2400" dirty="0">
                <a:effectLst/>
                <a:latin typeface="Times New Roman" panose="02020603050405020304" pitchFamily="18" charset="0"/>
                <a:ea typeface="Calibri" panose="020F0502020204030204" pitchFamily="34" charset="0"/>
                <a:cs typeface="Times New Roman" panose="02020603050405020304" pitchFamily="18" charset="0"/>
              </a:rPr>
              <a:t>This study aimed to design and develop digital and handmade artwork online auction system for artist students where student who has talent  on making digital and handmade</a:t>
            </a:r>
            <a:endParaRPr lang="en-PH" sz="2400" dirty="0">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800"/>
              </a:spcAft>
            </a:pPr>
            <a:r>
              <a:rPr lang="en-PH" sz="2400" dirty="0">
                <a:effectLst/>
                <a:latin typeface="Times New Roman" panose="02020603050405020304" pitchFamily="18" charset="0"/>
                <a:ea typeface="Calibri" panose="020F0502020204030204" pitchFamily="34" charset="0"/>
                <a:cs typeface="Times New Roman" panose="02020603050405020304" pitchFamily="18" charset="0"/>
              </a:rPr>
              <a:t>	Specifically, it aims to meet the following objectives:</a:t>
            </a:r>
            <a:endParaRPr lang="en-PH"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mj-lt"/>
              <a:buAutoNum type="arabicPeriod"/>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Determine the problems encountered in the online auction system in terms of:</a:t>
            </a:r>
            <a:endParaRPr lang="en-PH" sz="2400" dirty="0">
              <a:effectLst/>
              <a:latin typeface="Bookman Old Style" panose="02050604050505020204" pitchFamily="18" charset="0"/>
              <a:ea typeface="Calibri" panose="020F0502020204030204" pitchFamily="34" charset="0"/>
              <a:cs typeface="Times New Roman" panose="02020603050405020304" pitchFamily="18" charset="0"/>
            </a:endParaRPr>
          </a:p>
          <a:p>
            <a:pPr marL="342900" lvl="0" indent="-342900" algn="just">
              <a:buFont typeface="+mj-lt"/>
              <a:buAutoNum type="alphaLcPeriod"/>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Failure to deliver; and,</a:t>
            </a:r>
            <a:endParaRPr lang="en-PH" sz="2400" dirty="0">
              <a:effectLst/>
              <a:latin typeface="Bookman Old Style" panose="02050604050505020204" pitchFamily="18" charset="0"/>
              <a:ea typeface="Calibri" panose="020F0502020204030204" pitchFamily="34" charset="0"/>
              <a:cs typeface="Times New Roman" panose="02020603050405020304" pitchFamily="18" charset="0"/>
            </a:endParaRPr>
          </a:p>
          <a:p>
            <a:pPr marL="342900" lvl="0" indent="-342900" algn="just">
              <a:buFont typeface="+mj-lt"/>
              <a:buAutoNum type="alphaLcPeriod"/>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Misrepresentation;</a:t>
            </a:r>
            <a:endParaRPr lang="en-PH" sz="2400" dirty="0">
              <a:effectLst/>
              <a:latin typeface="Bookman Old Style" panose="02050604050505020204" pitchFamily="18" charset="0"/>
              <a:ea typeface="Calibri" panose="020F0502020204030204" pitchFamily="34" charset="0"/>
              <a:cs typeface="Times New Roman" panose="02020603050405020304" pitchFamily="18" charset="0"/>
            </a:endParaRPr>
          </a:p>
          <a:p>
            <a:pPr algn="just">
              <a:lnSpc>
                <a:spcPct val="150000"/>
              </a:lnSpc>
            </a:pPr>
            <a:endParaRPr lang="en-US"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5019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02"/>
        <p:cNvGrpSpPr/>
        <p:nvPr/>
      </p:nvGrpSpPr>
      <p:grpSpPr>
        <a:xfrm>
          <a:off x="0" y="0"/>
          <a:ext cx="0" cy="0"/>
          <a:chOff x="0" y="0"/>
          <a:chExt cx="0" cy="0"/>
        </a:xfrm>
      </p:grpSpPr>
      <p:sp>
        <p:nvSpPr>
          <p:cNvPr id="8" name="TextBox 7"/>
          <p:cNvSpPr txBox="1"/>
          <p:nvPr/>
        </p:nvSpPr>
        <p:spPr>
          <a:xfrm>
            <a:off x="356460" y="371959"/>
            <a:ext cx="7857641" cy="646331"/>
          </a:xfrm>
          <a:prstGeom prst="rect">
            <a:avLst/>
          </a:prstGeom>
          <a:noFill/>
        </p:spPr>
        <p:txBody>
          <a:bodyPr wrap="square" rtlCol="0">
            <a:spAutoFit/>
          </a:bodyPr>
          <a:lstStyle/>
          <a:p>
            <a:pPr algn="just"/>
            <a:r>
              <a:rPr lang="en-US" sz="3600" dirty="0">
                <a:latin typeface="Times New Roman" panose="02020603050405020304" pitchFamily="18" charset="0"/>
                <a:cs typeface="Times New Roman" panose="02020603050405020304" pitchFamily="18" charset="0"/>
              </a:rPr>
              <a:t>II. Statement of Objectives</a:t>
            </a:r>
          </a:p>
        </p:txBody>
      </p:sp>
      <p:sp>
        <p:nvSpPr>
          <p:cNvPr id="3" name="TextBox 2"/>
          <p:cNvSpPr txBox="1"/>
          <p:nvPr/>
        </p:nvSpPr>
        <p:spPr>
          <a:xfrm>
            <a:off x="643179" y="1018290"/>
            <a:ext cx="7857641" cy="4017959"/>
          </a:xfrm>
          <a:prstGeom prst="rect">
            <a:avLst/>
          </a:prstGeom>
          <a:noFill/>
        </p:spPr>
        <p:txBody>
          <a:bodyPr wrap="square" rtlCol="0">
            <a:spAutoFit/>
          </a:bodyPr>
          <a:lstStyle/>
          <a:p>
            <a:pPr marL="342900" lvl="0" indent="-342900">
              <a:lnSpc>
                <a:spcPct val="150000"/>
              </a:lnSpc>
              <a:spcBef>
                <a:spcPts val="100"/>
              </a:spcBef>
              <a:spcAft>
                <a:spcPts val="100"/>
              </a:spcAft>
              <a:buFont typeface="+mj-lt"/>
              <a:buAutoNum type="arabicPeriod"/>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a:effectLst/>
                <a:latin typeface="Times New Roman" panose="02020603050405020304" pitchFamily="18" charset="0"/>
                <a:ea typeface="Times New Roman" panose="02020603050405020304" pitchFamily="18" charset="0"/>
                <a:cs typeface="Times New Roman" panose="02020603050405020304" pitchFamily="18" charset="0"/>
              </a:rPr>
              <a:t>Develop the Digital and Handmade Artwork Auction for Artist Students of the College of Fine Arts and Design at the University of Northern Philippines;</a:t>
            </a:r>
          </a:p>
          <a:p>
            <a:pPr marL="342900" indent="-342900">
              <a:lnSpc>
                <a:spcPct val="150000"/>
              </a:lnSpc>
              <a:spcBef>
                <a:spcPts val="100"/>
              </a:spcBef>
              <a:spcAft>
                <a:spcPts val="100"/>
              </a:spcAft>
              <a:buFont typeface="+mj-lt"/>
              <a:buAutoNum type="arabicPeriod"/>
            </a:pPr>
            <a:r>
              <a:rPr lang="en-US" sz="2300" dirty="0">
                <a:effectLst/>
                <a:latin typeface="Times New Roman" panose="02020603050405020304" pitchFamily="18" charset="0"/>
                <a:ea typeface="Times New Roman" panose="02020603050405020304" pitchFamily="18" charset="0"/>
                <a:cs typeface="Times New Roman" panose="02020603050405020304" pitchFamily="18" charset="0"/>
              </a:rPr>
              <a:t>Develop the Digital and Handmade Artwork Auction for Artist Students using the Agile model.</a:t>
            </a:r>
            <a:endParaRPr lang="en-PH" sz="23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200000"/>
              </a:lnSpc>
              <a:spcBef>
                <a:spcPts val="100"/>
              </a:spcBef>
              <a:spcAft>
                <a:spcPts val="100"/>
              </a:spcAft>
              <a:buFont typeface="+mj-lt"/>
              <a:buAutoNum type="arabicPeriod"/>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0" algn="just">
              <a:lnSpc>
                <a:spcPct val="200000"/>
              </a:lnSpc>
              <a:spcAft>
                <a:spcPts val="800"/>
              </a:spcAft>
            </a:pPr>
            <a:endParaRPr lang="en-PH" sz="2400" dirty="0">
              <a:effectLst/>
              <a:latin typeface="Bookman Old Style" panose="020506040505050202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34225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02"/>
        <p:cNvGrpSpPr/>
        <p:nvPr/>
      </p:nvGrpSpPr>
      <p:grpSpPr>
        <a:xfrm>
          <a:off x="0" y="0"/>
          <a:ext cx="0" cy="0"/>
          <a:chOff x="0" y="0"/>
          <a:chExt cx="0" cy="0"/>
        </a:xfrm>
      </p:grpSpPr>
      <p:sp>
        <p:nvSpPr>
          <p:cNvPr id="8" name="TextBox 7"/>
          <p:cNvSpPr txBox="1"/>
          <p:nvPr/>
        </p:nvSpPr>
        <p:spPr>
          <a:xfrm>
            <a:off x="356460" y="371959"/>
            <a:ext cx="7857641" cy="646331"/>
          </a:xfrm>
          <a:prstGeom prst="rect">
            <a:avLst/>
          </a:prstGeom>
          <a:noFill/>
        </p:spPr>
        <p:txBody>
          <a:bodyPr wrap="square" rtlCol="0">
            <a:spAutoFit/>
          </a:bodyPr>
          <a:lstStyle/>
          <a:p>
            <a:pPr algn="just"/>
            <a:r>
              <a:rPr lang="en-US" sz="3600" dirty="0">
                <a:latin typeface="Times New Roman" panose="02020603050405020304" pitchFamily="18" charset="0"/>
                <a:cs typeface="Times New Roman" panose="02020603050405020304" pitchFamily="18" charset="0"/>
              </a:rPr>
              <a:t>II. Statement of Objectives</a:t>
            </a:r>
          </a:p>
        </p:txBody>
      </p:sp>
      <p:sp>
        <p:nvSpPr>
          <p:cNvPr id="3" name="TextBox 2"/>
          <p:cNvSpPr txBox="1"/>
          <p:nvPr/>
        </p:nvSpPr>
        <p:spPr>
          <a:xfrm>
            <a:off x="643179" y="963575"/>
            <a:ext cx="7857641" cy="2415533"/>
          </a:xfrm>
          <a:prstGeom prst="rect">
            <a:avLst/>
          </a:prstGeom>
          <a:noFill/>
        </p:spPr>
        <p:txBody>
          <a:bodyPr wrap="square" rtlCol="0">
            <a:spAutoFit/>
          </a:bodyPr>
          <a:lstStyle/>
          <a:p>
            <a:pPr algn="just">
              <a:lnSpc>
                <a:spcPct val="150000"/>
              </a:lnSpc>
            </a:pPr>
            <a:r>
              <a:rPr lang="en-US" sz="2800" dirty="0">
                <a:latin typeface="Times New Roman" panose="02020603050405020304" pitchFamily="18" charset="0"/>
                <a:cs typeface="Times New Roman" panose="02020603050405020304" pitchFamily="18" charset="0"/>
              </a:rPr>
              <a:t>4.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Determine the level of usability of the proposed appointment system using ISO 25010 software quality evaluation tool along:</a:t>
            </a:r>
            <a:endParaRPr lang="en-PH" sz="2400" dirty="0">
              <a:effectLst/>
              <a:latin typeface="Bookman Old Style" panose="02050604050505020204" pitchFamily="18" charset="0"/>
              <a:ea typeface="Calibri" panose="020F0502020204030204" pitchFamily="34" charset="0"/>
              <a:cs typeface="Times New Roman" panose="02020603050405020304" pitchFamily="18" charset="0"/>
            </a:endParaRPr>
          </a:p>
          <a:p>
            <a:pPr algn="just">
              <a:lnSpc>
                <a:spcPct val="150000"/>
              </a:lnSpc>
            </a:pPr>
            <a:endParaRPr lang="en-US"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75473" y="2724229"/>
            <a:ext cx="6393051" cy="2492990"/>
          </a:xfrm>
          <a:prstGeom prst="rect">
            <a:avLst/>
          </a:prstGeom>
        </p:spPr>
        <p:txBody>
          <a:bodyPr wrap="square" numCol="2">
            <a:spAutoFit/>
          </a:bodyPr>
          <a:lstStyle/>
          <a:p>
            <a:pPr marL="342900" indent="-342900" algn="just">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Functional Suitability</a:t>
            </a:r>
          </a:p>
          <a:p>
            <a:pPr marL="342900" indent="-342900" algn="just">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Performance Efficiency</a:t>
            </a:r>
          </a:p>
          <a:p>
            <a:pPr marL="342900" indent="-342900" algn="just">
              <a:buFont typeface="Arial" panose="020B0604020202020204" pitchFamily="34" charset="0"/>
              <a:buChar char="•"/>
            </a:pPr>
            <a:endParaRPr lang="en-US" sz="2600" dirty="0">
              <a:latin typeface="Times New Roman" panose="02020603050405020304" pitchFamily="18" charset="0"/>
              <a:cs typeface="Times New Roman" panose="02020603050405020304" pitchFamily="18" charset="0"/>
            </a:endParaRPr>
          </a:p>
          <a:p>
            <a:pPr algn="just"/>
            <a:endParaRPr lang="en-US" sz="26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Reliability</a:t>
            </a:r>
          </a:p>
          <a:p>
            <a:pPr marL="342900" indent="-342900" algn="just">
              <a:lnSpc>
                <a:spcPct val="150000"/>
              </a:lnSpc>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Security</a:t>
            </a:r>
          </a:p>
          <a:p>
            <a:pPr algn="just"/>
            <a:endParaRPr lang="en-US" sz="2600" dirty="0">
              <a:latin typeface="Times New Roman" panose="02020603050405020304" pitchFamily="18" charset="0"/>
              <a:cs typeface="Times New Roman" panose="02020603050405020304" pitchFamily="18" charset="0"/>
            </a:endParaRPr>
          </a:p>
          <a:p>
            <a:pPr algn="just"/>
            <a:endParaRPr lang="en-US"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7730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2"/>
        <p:cNvGrpSpPr/>
        <p:nvPr/>
      </p:nvGrpSpPr>
      <p:grpSpPr>
        <a:xfrm>
          <a:off x="0" y="0"/>
          <a:ext cx="0" cy="0"/>
          <a:chOff x="0" y="0"/>
          <a:chExt cx="0" cy="0"/>
        </a:xfrm>
      </p:grpSpPr>
      <p:sp>
        <p:nvSpPr>
          <p:cNvPr id="8" name="TextBox 7"/>
          <p:cNvSpPr txBox="1"/>
          <p:nvPr/>
        </p:nvSpPr>
        <p:spPr>
          <a:xfrm>
            <a:off x="356460" y="278495"/>
            <a:ext cx="7857641" cy="646331"/>
          </a:xfrm>
          <a:prstGeom prst="rect">
            <a:avLst/>
          </a:prstGeom>
          <a:noFill/>
        </p:spPr>
        <p:txBody>
          <a:bodyPr wrap="square" rtlCol="0">
            <a:spAutoFit/>
          </a:bodyPr>
          <a:lstStyle/>
          <a:p>
            <a:pPr algn="just"/>
            <a:r>
              <a:rPr lang="en-US" sz="3600" dirty="0">
                <a:latin typeface="Times New Roman" panose="02020603050405020304" pitchFamily="18" charset="0"/>
                <a:cs typeface="Times New Roman" panose="02020603050405020304" pitchFamily="18" charset="0"/>
              </a:rPr>
              <a:t>III. Significance of the Study</a:t>
            </a:r>
          </a:p>
        </p:txBody>
      </p:sp>
      <p:sp>
        <p:nvSpPr>
          <p:cNvPr id="3" name="TextBox 2"/>
          <p:cNvSpPr txBox="1"/>
          <p:nvPr/>
        </p:nvSpPr>
        <p:spPr>
          <a:xfrm>
            <a:off x="860156" y="807868"/>
            <a:ext cx="7423688" cy="3730317"/>
          </a:xfrm>
          <a:prstGeom prst="rect">
            <a:avLst/>
          </a:prstGeom>
          <a:noFill/>
        </p:spPr>
        <p:txBody>
          <a:bodyPr wrap="square" rtlCol="0">
            <a:spAutoFit/>
          </a:bodyPr>
          <a:lstStyle/>
          <a:p>
            <a:pPr algn="just">
              <a:lnSpc>
                <a:spcPct val="150000"/>
              </a:lnSpc>
            </a:pPr>
            <a:r>
              <a:rPr lang="en-US" sz="2000" dirty="0">
                <a:latin typeface="Times New Roman" panose="02020603050405020304" pitchFamily="18" charset="0"/>
                <a:cs typeface="Times New Roman" panose="02020603050405020304" pitchFamily="18" charset="0"/>
              </a:rPr>
              <a:t>	The </a:t>
            </a:r>
            <a:r>
              <a:rPr lang="en-PH"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Digital and Handmade Artwork Online Auction System </a:t>
            </a:r>
            <a:r>
              <a:rPr lang="en-US" sz="2000" dirty="0">
                <a:latin typeface="Times New Roman" panose="02020603050405020304" pitchFamily="18" charset="0"/>
                <a:cs typeface="Times New Roman" panose="02020603050405020304" pitchFamily="18" charset="0"/>
              </a:rPr>
              <a:t>will be beneficial for the following: </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Online Auction</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Bidder</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Auctioneer</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Seller</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Researchers</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Future Researchers</a:t>
            </a:r>
          </a:p>
        </p:txBody>
      </p:sp>
    </p:spTree>
    <p:extLst>
      <p:ext uri="{BB962C8B-B14F-4D97-AF65-F5344CB8AC3E}">
        <p14:creationId xmlns:p14="http://schemas.microsoft.com/office/powerpoint/2010/main" val="3079121648"/>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Gallery</Template>
  <TotalTime>812</TotalTime>
  <Words>2092</Words>
  <Application>Microsoft Office PowerPoint</Application>
  <PresentationFormat>On-screen Show (16:9)</PresentationFormat>
  <Paragraphs>118</Paragraphs>
  <Slides>48</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Arial</vt:lpstr>
      <vt:lpstr>Bookman Old Style</vt:lpstr>
      <vt:lpstr>Calibri</vt:lpstr>
      <vt:lpstr>Gill Sans MT</vt:lpstr>
      <vt:lpstr>Sacramento</vt:lpstr>
      <vt:lpstr>Times New Roman</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Homepage of the system</vt:lpstr>
      <vt:lpstr>Login page of the system</vt:lpstr>
      <vt:lpstr>registration page of the system</vt:lpstr>
      <vt:lpstr>Once user login they can start bid for arts</vt:lpstr>
      <vt:lpstr>Once you bid on an item you can see the product in the dashboard/ongoing bidding</vt:lpstr>
      <vt:lpstr>If the bidding ends,  the bid item will go to the dashboard/ended bidding to see if you win/lose.</vt:lpstr>
      <vt:lpstr>To see the sellers information just click in the sellers info in the item</vt:lpstr>
      <vt:lpstr>Once you pay for the product screenshot or capture the receipt and send it from the traction to complete the payment</vt:lpstr>
      <vt:lpstr>Seller</vt:lpstr>
      <vt:lpstr>Sidebar: The dashboard shows the product active/available.</vt:lpstr>
      <vt:lpstr>Sidebar: The manage product can add items for bidding and modify the item</vt:lpstr>
      <vt:lpstr>Sidebar:  winners will show in the view winners, view the receipt and confirm the payment of the buyer</vt:lpstr>
      <vt:lpstr>Admin</vt:lpstr>
      <vt:lpstr>The dashboard shows the registered bidder and seller</vt:lpstr>
      <vt:lpstr>Sidebar: the manage category can add and modify categories</vt:lpstr>
      <vt:lpstr>Sidebar: the manage product show the seller uploaded product and it can modify it</vt:lpstr>
      <vt:lpstr>Sidebar: the administrator shows the registered admin and staff and it can add, view, edit, and delete.</vt:lpstr>
      <vt:lpstr>Sidebar: the Sellers show the registered sellers and it can add, view, edit, and delete.</vt:lpstr>
      <vt:lpstr>Sidebar: the buyers show the registered buyers and it can add, view, edit, and delete.</vt:lpstr>
      <vt:lpstr>Sidebar: the settings can add, edit and delete the information of the website.</vt:lpstr>
      <vt:lpstr>End of the slide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Erika</cp:lastModifiedBy>
  <cp:revision>56</cp:revision>
  <dcterms:modified xsi:type="dcterms:W3CDTF">2023-06-05T02:59:51Z</dcterms:modified>
</cp:coreProperties>
</file>